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743" r:id="rId2"/>
  </p:sldMasterIdLst>
  <p:notesMasterIdLst>
    <p:notesMasterId r:id="rId27"/>
  </p:notesMasterIdLst>
  <p:handoutMasterIdLst>
    <p:handoutMasterId r:id="rId28"/>
  </p:handoutMasterIdLst>
  <p:sldIdLst>
    <p:sldId id="696" r:id="rId3"/>
    <p:sldId id="708" r:id="rId4"/>
    <p:sldId id="709" r:id="rId5"/>
    <p:sldId id="710" r:id="rId6"/>
    <p:sldId id="711" r:id="rId7"/>
    <p:sldId id="712" r:id="rId8"/>
    <p:sldId id="728" r:id="rId9"/>
    <p:sldId id="713" r:id="rId10"/>
    <p:sldId id="729" r:id="rId11"/>
    <p:sldId id="714" r:id="rId12"/>
    <p:sldId id="718" r:id="rId13"/>
    <p:sldId id="715" r:id="rId14"/>
    <p:sldId id="716" r:id="rId15"/>
    <p:sldId id="717" r:id="rId16"/>
    <p:sldId id="719" r:id="rId17"/>
    <p:sldId id="727" r:id="rId18"/>
    <p:sldId id="720" r:id="rId19"/>
    <p:sldId id="721" r:id="rId20"/>
    <p:sldId id="722" r:id="rId21"/>
    <p:sldId id="723" r:id="rId22"/>
    <p:sldId id="725" r:id="rId23"/>
    <p:sldId id="724" r:id="rId24"/>
    <p:sldId id="726" r:id="rId25"/>
    <p:sldId id="707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5">
          <p15:clr>
            <a:srgbClr val="A4A3A4"/>
          </p15:clr>
        </p15:guide>
        <p15:guide id="2" orient="horz" pos="4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29000"/>
    <a:srgbClr val="F68EF1"/>
    <a:srgbClr val="FF9900"/>
    <a:srgbClr val="D7B7BC"/>
    <a:srgbClr val="F0720A"/>
    <a:srgbClr val="DAA600"/>
    <a:srgbClr val="FBB034"/>
    <a:srgbClr val="333953"/>
    <a:srgbClr val="BC5908"/>
    <a:srgbClr val="5C732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086" autoAdjust="0"/>
  </p:normalViewPr>
  <p:slideViewPr>
    <p:cSldViewPr snapToGrid="0">
      <p:cViewPr varScale="1">
        <p:scale>
          <a:sx n="65" d="100"/>
          <a:sy n="65" d="100"/>
        </p:scale>
        <p:origin x="-846" y="-96"/>
      </p:cViewPr>
      <p:guideLst>
        <p:guide orient="horz" pos="595"/>
        <p:guide orient="horz" pos="460"/>
        <p:guide pos="3839"/>
      </p:guideLst>
    </p:cSldViewPr>
  </p:slideViewPr>
  <p:outlineViewPr>
    <p:cViewPr>
      <p:scale>
        <a:sx n="33" d="100"/>
        <a:sy n="33" d="100"/>
      </p:scale>
      <p:origin x="0" y="3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6108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871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3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4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5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5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7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48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2452253"/>
            <a:ext cx="12188825" cy="4405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23"/>
            <a:ext cx="12188825" cy="1267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3" y="1525531"/>
            <a:ext cx="11126748" cy="369332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3" y="1890013"/>
            <a:ext cx="11126748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8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2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F78C-0077-4668-88B9-243DFB96141B}" type="datetime1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I_Tem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727075"/>
            <a:ext cx="11579384" cy="41116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18" descr="FindOut_PPTFooter_Navy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28" y="5940449"/>
            <a:ext cx="11724481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 descr="REI_08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7441" y="6059512"/>
            <a:ext cx="6032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0465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7668-7CB5-401B-A4E5-A798FE114AAD}" type="datetime1">
              <a:rPr lang="en-US" smtClean="0">
                <a:solidFill>
                  <a:prstClr val="white"/>
                </a:solidFill>
              </a:rPr>
              <a:pPr/>
              <a:t>9/29/2018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742951"/>
            <a:ext cx="12188825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9" tIns="54414" rIns="108829" bIns="54414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7063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>
                <a:solidFill>
                  <a:prstClr val="white"/>
                </a:solidFill>
              </a:rPr>
              <a:pPr/>
              <a:t>9/29/2018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24753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>
                <a:solidFill>
                  <a:prstClr val="white"/>
                </a:solidFill>
              </a:rPr>
              <a:pPr/>
              <a:t>9/29/2018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88916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25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5" tIns="54412" rIns="108825" bIns="54412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42099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25" tIns="54412" rIns="108825" bIns="54412" anchor="ctr"/>
          <a:lstStyle/>
          <a:p>
            <a:pPr algn="ctr"/>
            <a:endParaRPr lang="en-US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49"/>
            <a:ext cx="11579384" cy="411163"/>
          </a:xfrm>
          <a:prstGeom prst="rect">
            <a:avLst/>
          </a:prstGeom>
        </p:spPr>
        <p:txBody>
          <a:bodyPr vert="horz" lIns="108825" tIns="54412" rIns="108825" bIns="54412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5" tIns="54412" rIns="108825" bIns="5441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5"/>
          </a:xfrm>
          <a:prstGeom prst="rect">
            <a:avLst/>
          </a:prstGeom>
        </p:spPr>
        <p:txBody>
          <a:bodyPr vert="horz" lIns="108825" tIns="54412" rIns="108825" bIns="54412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9/29/2018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5"/>
          </a:xfrm>
          <a:prstGeom prst="rect">
            <a:avLst/>
          </a:prstGeom>
        </p:spPr>
        <p:txBody>
          <a:bodyPr vert="horz" lIns="0" tIns="54412" rIns="108825" bIns="54412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5"/>
          </a:xfrm>
          <a:prstGeom prst="rect">
            <a:avLst/>
          </a:prstGeom>
        </p:spPr>
        <p:txBody>
          <a:bodyPr vert="horz" lIns="108825" tIns="54412" rIns="108825" bIns="54412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6" r:id="rId4"/>
    <p:sldLayoutId id="2147483817" r:id="rId5"/>
  </p:sldLayoutIdLst>
  <p:hf hdr="0" ftr="0" dt="0"/>
  <p:txStyles>
    <p:titleStyle>
      <a:lvl1pPr algn="l" defTabSz="1088246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41" indent="-275841" algn="l" defTabSz="1088246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679" indent="-275841" algn="l" defTabSz="1088246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47" indent="-200268" algn="l" defTabSz="1088246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27" indent="-198379" algn="l" defTabSz="1088246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46" indent="-137920" algn="l" defTabSz="1088246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675" indent="-272062" algn="l" defTabSz="108824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797" indent="-272062" algn="l" defTabSz="108824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919" indent="-272062" algn="l" defTabSz="108824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042" indent="-272062" algn="l" defTabSz="108824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22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46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68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90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613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735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859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981" algn="l" defTabSz="108824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11"/>
            <a:ext cx="12188825" cy="779463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17" tIns="54406" rIns="108817" bIns="54406" anchor="ctr"/>
          <a:lstStyle/>
          <a:p>
            <a:pPr algn="ctr" defTabSz="914285" fontAlgn="base">
              <a:spcBef>
                <a:spcPct val="0"/>
              </a:spcBef>
              <a:spcAft>
                <a:spcPct val="0"/>
              </a:spcAft>
            </a:pPr>
            <a:endParaRPr lang="en-US" sz="1900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0" y="6442084"/>
            <a:ext cx="12188825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17" tIns="54406" rIns="108817" bIns="54406" anchor="ctr"/>
          <a:lstStyle/>
          <a:p>
            <a:pPr algn="ctr" defTabSz="914285"/>
            <a:endParaRPr lang="en-US" sz="1900" dirty="0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49"/>
            <a:ext cx="11579384" cy="411163"/>
          </a:xfrm>
          <a:prstGeom prst="rect">
            <a:avLst/>
          </a:prstGeom>
        </p:spPr>
        <p:txBody>
          <a:bodyPr vert="horz" lIns="108817" tIns="54406" rIns="108817" bIns="54406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17" tIns="54406" rIns="108817" bIns="54406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1"/>
            <a:ext cx="1015735" cy="168275"/>
          </a:xfrm>
          <a:prstGeom prst="rect">
            <a:avLst/>
          </a:prstGeom>
        </p:spPr>
        <p:txBody>
          <a:bodyPr vert="horz" lIns="108817" tIns="54406" rIns="108817" bIns="54406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pPr defTabSz="914285"/>
            <a:fld id="{3AB78257-7A7E-4BBC-BB44-767E213B120F}" type="datetime1">
              <a:rPr lang="en-US" smtClean="0">
                <a:solidFill>
                  <a:prstClr val="white"/>
                </a:solidFill>
              </a:rPr>
              <a:pPr defTabSz="914285"/>
              <a:t>9/29/2018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1"/>
            <a:ext cx="1015735" cy="168275"/>
          </a:xfrm>
          <a:prstGeom prst="rect">
            <a:avLst/>
          </a:prstGeom>
        </p:spPr>
        <p:txBody>
          <a:bodyPr vert="horz" lIns="108817" tIns="54406" rIns="108817" bIns="54406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 defTabSz="914285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 defTabSz="914285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5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Air Quality – Project Presentation by Anupam Ranjan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5103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088155" rtl="0" eaLnBrk="1" latinLnBrk="0" hangingPunct="1"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5817" indent="-275817" algn="l" defTabSz="1088155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631" indent="-275817" algn="l" defTabSz="1088155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883" indent="-200252" algn="l" defTabSz="1088155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950247" indent="-198363" algn="l" defTabSz="1088155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155" indent="-137909" algn="l" defTabSz="1088155" rtl="0" eaLnBrk="1" latinLnBrk="0" hangingPunct="1">
        <a:spcBef>
          <a:spcPts val="715"/>
        </a:spcBef>
        <a:buClr>
          <a:schemeClr val="accent4"/>
        </a:buClr>
        <a:buSzPct val="70000"/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427" indent="-272039" algn="l" defTabSz="10881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501" indent="-272039" algn="l" defTabSz="10881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578" indent="-272039" algn="l" defTabSz="10881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656" indent="-272039" algn="l" defTabSz="10881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77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155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232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308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387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463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541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618" algn="l" defTabSz="108815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Air Quality – Machine Learning Project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By Anupam Ranjan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9254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Positive and Negative Factors for Relative Humidity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990599"/>
            <a:ext cx="11445319" cy="5306961"/>
          </a:xfrm>
        </p:spPr>
        <p:txBody>
          <a:bodyPr>
            <a:normAutofit/>
          </a:bodyPr>
          <a:lstStyle/>
          <a:p>
            <a:r>
              <a:rPr lang="en-IN" sz="2400" dirty="0" smtClean="0"/>
              <a:t>NOx seems to be positively correlated to RH(o/p variable) whereas temp and NMHC(GT) appear to be -vely correlated with RH</a:t>
            </a:r>
          </a:p>
          <a:p>
            <a:endParaRPr lang="en-IN" sz="2400" dirty="0" smtClean="0"/>
          </a:p>
          <a:p>
            <a:r>
              <a:rPr lang="en-IN" sz="2400" dirty="0" smtClean="0"/>
              <a:t>Relative Humidity varies cyclically with Hour of the day</a:t>
            </a:r>
          </a:p>
          <a:p>
            <a:endParaRPr lang="en-IN" sz="2400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0483" name="Picture 3" descr="E:\Anupam\HomeDocs\DataScience\UpX-Academy\MachineLearning\Project\Air_Quality\Image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1280" y="3108960"/>
            <a:ext cx="7415374" cy="3128133"/>
          </a:xfrm>
          <a:prstGeom prst="rect">
            <a:avLst/>
          </a:prstGeom>
          <a:noFill/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Positive and Negative Factors for Relative Humidity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-1" y="990599"/>
            <a:ext cx="6622027" cy="5306961"/>
          </a:xfrm>
        </p:spPr>
        <p:txBody>
          <a:bodyPr>
            <a:noAutofit/>
          </a:bodyPr>
          <a:lstStyle/>
          <a:p>
            <a:pPr algn="just"/>
            <a:r>
              <a:rPr lang="en-IN" sz="1800" dirty="0" smtClean="0"/>
              <a:t>There are some very high correlated predictor variables. We must clean this up</a:t>
            </a:r>
          </a:p>
          <a:p>
            <a:pPr algn="just"/>
            <a:endParaRPr lang="en-IN" sz="1800" dirty="0" smtClean="0"/>
          </a:p>
          <a:p>
            <a:pPr algn="just"/>
            <a:r>
              <a:rPr lang="en-IN" sz="1800" dirty="0" smtClean="0"/>
              <a:t>NOx(GT) is highly correlated with CO(GT), hence, we shall take only 1 of them. Since, NOx(GT) has higher correlation with target variable, we keep it and drop CO(GT)</a:t>
            </a:r>
          </a:p>
          <a:p>
            <a:pPr algn="just"/>
            <a:endParaRPr lang="en-IN" sz="1800" dirty="0" smtClean="0"/>
          </a:p>
          <a:p>
            <a:pPr algn="just"/>
            <a:r>
              <a:rPr lang="en-IN" sz="1800" dirty="0" smtClean="0"/>
              <a:t>PT08.S5(O3) is highly correlated with PT08.S1(CO), hence, we shall take only 1 of them. Since, PT08.S5(O3) has higher correlation with target variable, we keep it and drop PT08.S1(CO)</a:t>
            </a:r>
          </a:p>
          <a:p>
            <a:pPr algn="just"/>
            <a:endParaRPr lang="en-IN" sz="1800" dirty="0" smtClean="0"/>
          </a:p>
          <a:p>
            <a:pPr algn="just"/>
            <a:r>
              <a:rPr lang="en-IN" sz="1800" dirty="0" smtClean="0"/>
              <a:t>PT08.S5(O3) and CO(GT) are again twins. We have already dropped CO(GT)</a:t>
            </a:r>
          </a:p>
          <a:p>
            <a:pPr algn="just"/>
            <a:endParaRPr lang="en-IN" sz="1800" dirty="0" smtClean="0"/>
          </a:p>
          <a:p>
            <a:pPr algn="just"/>
            <a:r>
              <a:rPr lang="en-IN" sz="1800" dirty="0" smtClean="0"/>
              <a:t>PT08.S4(NO2), C6H6(GT) and PT08.S2(NMHC) are triplets. We drop C6H6(GT) and PT08.S2(NMHC)</a:t>
            </a:r>
            <a:endParaRPr lang="en-IN" sz="1800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3554" name="Picture 2" descr="E:\Anupam\HomeDocs\DataScience\UpX-Academy\MachineLearning\Project\Air_Quality\Image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0013" y="1416028"/>
            <a:ext cx="5316080" cy="4535186"/>
          </a:xfrm>
          <a:prstGeom prst="rect">
            <a:avLst/>
          </a:prstGeom>
          <a:noFill/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Positive and Negative Factors for Relative Humidity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721" y="990600"/>
            <a:ext cx="5860105" cy="5181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 smtClean="0"/>
              <a:t>The Pair Plot shows +ve correlation between some variable, -ve correlation with some variables. </a:t>
            </a:r>
          </a:p>
          <a:p>
            <a:pPr>
              <a:lnSpc>
                <a:spcPct val="150000"/>
              </a:lnSpc>
            </a:pPr>
            <a:endParaRPr lang="en-IN" sz="2400" dirty="0" smtClean="0"/>
          </a:p>
          <a:p>
            <a:pPr>
              <a:lnSpc>
                <a:spcPct val="150000"/>
              </a:lnSpc>
            </a:pPr>
            <a:r>
              <a:rPr lang="en-IN" sz="2400" dirty="0" smtClean="0"/>
              <a:t>The output variable(RH) does not shows either +ve or -ve correlation with some variables - NO2(GT), PT08.S4(NO2), PT08.S5(O3)</a:t>
            </a:r>
            <a:endParaRPr lang="en-IN" sz="2400" dirty="0"/>
          </a:p>
        </p:txBody>
      </p:sp>
      <p:pic>
        <p:nvPicPr>
          <p:cNvPr id="21506" name="Picture 2" descr="E:\Anupam\HomeDocs\DataScience\UpX-Academy\MachineLearning\Project\Air_Quality\Image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4543" y="858076"/>
            <a:ext cx="5501148" cy="5484138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is the monthly pattern of air quality?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2530" name="Picture 2" descr="E:\Anupam\HomeDocs\DataScience\UpX-Academy\MachineLearning\Project\Air_Quality\Image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931" y="939965"/>
            <a:ext cx="11677333" cy="4738164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is the monthly pattern of air quality?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304722" y="4026310"/>
            <a:ext cx="11641472" cy="2271250"/>
          </a:xfrm>
        </p:spPr>
        <p:txBody>
          <a:bodyPr>
            <a:noAutofit/>
          </a:bodyPr>
          <a:lstStyle/>
          <a:p>
            <a:r>
              <a:rPr lang="en-IN" sz="1600" dirty="0" smtClean="0"/>
              <a:t>Colder months(September to February) show higher concentration of NOx</a:t>
            </a:r>
          </a:p>
          <a:p>
            <a:endParaRPr lang="en-IN" sz="1600" dirty="0" smtClean="0"/>
          </a:p>
          <a:p>
            <a:r>
              <a:rPr lang="en-IN" sz="1600" dirty="0" smtClean="0"/>
              <a:t>NMHC shows sudden dip in level in March and April. For other months, its nearly the same</a:t>
            </a:r>
          </a:p>
          <a:p>
            <a:endParaRPr lang="en-IN" sz="1600" dirty="0" smtClean="0"/>
          </a:p>
          <a:p>
            <a:r>
              <a:rPr lang="en-IN" sz="1600" dirty="0" smtClean="0"/>
              <a:t>NO2 shows high value in Jan and Feb compared to other months</a:t>
            </a:r>
          </a:p>
          <a:p>
            <a:endParaRPr lang="en-US" sz="1600" dirty="0" smtClean="0"/>
          </a:p>
          <a:p>
            <a:r>
              <a:rPr lang="en-IN" sz="1600" dirty="0" smtClean="0"/>
              <a:t>Absolute Humidity goes higher during rainy season(June to October) where as the temperature goes higher during summer</a:t>
            </a:r>
            <a:endParaRPr lang="en-IN" sz="1600" dirty="0"/>
          </a:p>
        </p:txBody>
      </p:sp>
      <p:pic>
        <p:nvPicPr>
          <p:cNvPr id="25602" name="Picture 2" descr="E:\Anupam\HomeDocs\DataScience\UpX-Academy\MachineLearning\Project\Air_Quality\Image 4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580" y="803348"/>
            <a:ext cx="8075224" cy="3299194"/>
          </a:xfrm>
          <a:prstGeom prst="rect">
            <a:avLst/>
          </a:prstGeom>
          <a:noFill/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How is air quality on a weekday Vs the weekend?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221226" y="4734232"/>
            <a:ext cx="11783961" cy="1489586"/>
          </a:xfrm>
        </p:spPr>
        <p:txBody>
          <a:bodyPr>
            <a:normAutofit fontScale="92500" lnSpcReduction="20000"/>
          </a:bodyPr>
          <a:lstStyle/>
          <a:p>
            <a:endParaRPr lang="en-IN" sz="2400" dirty="0" smtClean="0"/>
          </a:p>
          <a:p>
            <a:r>
              <a:rPr lang="en-IN" sz="2400" dirty="0" smtClean="0"/>
              <a:t>The NOx and NO2 levels on weekends are considerably lower than on Weekdays</a:t>
            </a:r>
          </a:p>
          <a:p>
            <a:endParaRPr lang="en-IN" sz="2400" dirty="0" smtClean="0"/>
          </a:p>
          <a:p>
            <a:r>
              <a:rPr lang="en-IN" sz="2400" dirty="0" smtClean="0"/>
              <a:t>The NOx levels is considerably lower on Monday among weekdays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  <p:pic>
        <p:nvPicPr>
          <p:cNvPr id="24578" name="Picture 2" descr="E:\Anupam\HomeDocs\DataScience\UpX-Academy\MachineLearning\Project\Air_Quality\Image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519" y="934164"/>
            <a:ext cx="8361535" cy="3859058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20635" y="2967335"/>
            <a:ext cx="5147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Model Building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Solution Approach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221226" y="1017639"/>
            <a:ext cx="11783961" cy="5206179"/>
          </a:xfrm>
        </p:spPr>
        <p:txBody>
          <a:bodyPr>
            <a:normAutofit fontScale="92500" lnSpcReduction="20000"/>
          </a:bodyPr>
          <a:lstStyle/>
          <a:p>
            <a:endParaRPr lang="en-IN" sz="2400" dirty="0" smtClean="0"/>
          </a:p>
          <a:p>
            <a:r>
              <a:rPr lang="en-IN" sz="2400" dirty="0" smtClean="0"/>
              <a:t>Different input variable have different ranges, this may lead to bias in the model. We first normalise the data</a:t>
            </a:r>
          </a:p>
          <a:p>
            <a:endParaRPr lang="en-IN" sz="2400" dirty="0" smtClean="0"/>
          </a:p>
          <a:p>
            <a:r>
              <a:rPr lang="en-IN" sz="2400" dirty="0" smtClean="0"/>
              <a:t>We then split the dataset into train and test data</a:t>
            </a:r>
          </a:p>
          <a:p>
            <a:endParaRPr lang="en-IN" sz="2400" dirty="0" smtClean="0"/>
          </a:p>
          <a:p>
            <a:r>
              <a:rPr lang="en-IN" sz="2400" dirty="0" smtClean="0"/>
              <a:t>We consider 6 different algorithms (Linear Regression, Lasso, Elastic Net, K Nearest Neighbour, Decision Tree/Random Forest and SVM) to find out best performing models</a:t>
            </a:r>
          </a:p>
          <a:p>
            <a:endParaRPr lang="en-IN" sz="2400" dirty="0" smtClean="0"/>
          </a:p>
          <a:p>
            <a:r>
              <a:rPr lang="en-IN" sz="2400" dirty="0" smtClean="0"/>
              <a:t>Next we shall reduce dimensionality of the model. We may use Principal Component Analysis(PCA) or Recursive Feature Elimination(RFE). RFE gave a good result, hence, I used RFE</a:t>
            </a:r>
          </a:p>
          <a:p>
            <a:endParaRPr lang="en-IN" sz="2400" dirty="0" smtClean="0"/>
          </a:p>
          <a:p>
            <a:r>
              <a:rPr lang="en-IN" sz="2400" dirty="0" smtClean="0"/>
              <a:t>Now, we have best performing model, best performing features and normalised predictor variables. We now do detailed analysis with top 3 algorithms and compare result</a:t>
            </a:r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Comparison of Algorithm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221226" y="1017639"/>
            <a:ext cx="6105832" cy="52061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 smtClean="0"/>
              <a:t>The K Nearest Neighbour, SVM and Decision Tree provides best accuracy on test data and lowest RMSE value. </a:t>
            </a:r>
          </a:p>
          <a:p>
            <a:pPr>
              <a:lnSpc>
                <a:spcPct val="150000"/>
              </a:lnSpc>
            </a:pPr>
            <a:endParaRPr lang="en-IN" sz="2400" dirty="0" smtClean="0"/>
          </a:p>
          <a:p>
            <a:pPr>
              <a:lnSpc>
                <a:spcPct val="150000"/>
              </a:lnSpc>
            </a:pPr>
            <a:r>
              <a:rPr lang="en-IN" sz="2400" dirty="0" smtClean="0"/>
              <a:t>Thus we shall do detailed implementation of these three algorithms – KNN, SVM and Decision Tree and then select our final algorithm</a:t>
            </a:r>
            <a:endParaRPr lang="en-IN" sz="3600" dirty="0" smtClean="0"/>
          </a:p>
          <a:p>
            <a:pPr>
              <a:lnSpc>
                <a:spcPct val="150000"/>
              </a:lnSpc>
            </a:pPr>
            <a:endParaRPr lang="en-IN" sz="3600" dirty="0" smtClean="0"/>
          </a:p>
          <a:p>
            <a:pPr>
              <a:lnSpc>
                <a:spcPct val="150000"/>
              </a:lnSpc>
            </a:pPr>
            <a:endParaRPr lang="en-IN" sz="3600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83792" y="2085497"/>
            <a:ext cx="5801798" cy="2486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"/>
            <a:ext cx="11579384" cy="752168"/>
          </a:xfrm>
        </p:spPr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Selecting best predictors variables</a:t>
            </a:r>
            <a:br>
              <a:rPr lang="en-IN" b="1" dirty="0" smtClean="0"/>
            </a:b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275303" y="1152837"/>
          <a:ext cx="11579226" cy="2946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3781"/>
                <a:gridCol w="1504335"/>
                <a:gridCol w="4247536"/>
                <a:gridCol w="1415845"/>
                <a:gridCol w="1237858"/>
                <a:gridCol w="19298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Iteration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No of Predictors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Best Predictors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Test Accuracy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RMSE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Adjusted R</a:t>
                      </a:r>
                      <a:r>
                        <a:rPr lang="en-US" sz="1800" b="1" baseline="30000" dirty="0" smtClean="0"/>
                        <a:t>2</a:t>
                      </a:r>
                      <a:endParaRPr lang="en-IN" sz="1800" b="1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5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088155" rtl="0" eaLnBrk="1" latinLnBrk="0" hangingPunct="1"/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T, AH, Record_Hour, dNOx, PT08.S4(NO2)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98.46%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1.08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0.87</a:t>
                      </a:r>
                      <a:endParaRPr lang="en-IN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2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10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T, AH, Record_Hour, NOx(GT), NO2(GT), PT08.S4(NO2), DateOfMonth, Weekday, dNOx, dNO2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99.61%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1.10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0.873</a:t>
                      </a:r>
                      <a:endParaRPr lang="en-IN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3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2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T,</a:t>
                      </a:r>
                      <a:r>
                        <a:rPr lang="en-US" sz="1800" b="1" baseline="0" dirty="0" smtClean="0"/>
                        <a:t> AH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99.63%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dirty="0" smtClean="0"/>
                        <a:t>1.065</a:t>
                      </a:r>
                      <a:endParaRPr lang="en-IN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088155" rtl="0" eaLnBrk="1" latinLnBrk="0" hangingPunct="1"/>
                      <a:r>
                        <a:rPr lang="en-IN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3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T, AH, </a:t>
                      </a:r>
                      <a:r>
                        <a:rPr lang="en-IN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Record_Hour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99.63%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1.070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dirty="0" smtClean="0"/>
                        <a:t>0.867</a:t>
                      </a:r>
                      <a:endParaRPr lang="en-IN" sz="16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5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4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T,</a:t>
                      </a:r>
                      <a:r>
                        <a:rPr lang="en-US" sz="1600" b="0" baseline="0" dirty="0" smtClean="0"/>
                        <a:t> AH, </a:t>
                      </a:r>
                      <a:r>
                        <a:rPr lang="en-IN" sz="1600" b="0" dirty="0" smtClean="0"/>
                        <a:t>Record_Hour, PT08.S4(NO2)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99.62%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1.07</a:t>
                      </a:r>
                      <a:endParaRPr lang="en-IN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0.870</a:t>
                      </a:r>
                      <a:endParaRPr lang="en-IN" sz="16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6"/>
          <p:cNvSpPr txBox="1">
            <a:spLocks/>
          </p:cNvSpPr>
          <p:nvPr/>
        </p:nvSpPr>
        <p:spPr>
          <a:xfrm>
            <a:off x="103241" y="4807970"/>
            <a:ext cx="11967599" cy="1578076"/>
          </a:xfrm>
          <a:prstGeom prst="rect">
            <a:avLst/>
          </a:prstGeom>
        </p:spPr>
        <p:txBody>
          <a:bodyPr vert="horz" lIns="108817" tIns="54406" rIns="108817" bIns="54406" rtlCol="0">
            <a:noAutofit/>
          </a:bodyPr>
          <a:lstStyle/>
          <a:p>
            <a:pPr marL="275817" lvl="0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IN" sz="1800" dirty="0" smtClean="0"/>
              <a:t>The test accuracy is best with 2 features – Temp and  Absolute Humidity. It has lowest RMSE and Adjusted R Squared values. </a:t>
            </a:r>
          </a:p>
          <a:p>
            <a:pPr marL="275817" lvl="0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1800" dirty="0" smtClean="0"/>
              <a:t>Thus, I go ahead with 2 features for detailed implementation in the 3 algorithms – KNN, SVM and Decision Tree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88062" y="4305579"/>
            <a:ext cx="2141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u="sng" dirty="0" smtClean="0"/>
              <a:t>Conclusion</a:t>
            </a:r>
            <a:endParaRPr lang="en-IN" sz="2400" b="1" u="sng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About the Project</a:t>
            </a:r>
          </a:p>
          <a:p>
            <a:r>
              <a:rPr lang="en-IN" sz="2800" dirty="0" smtClean="0"/>
              <a:t>Dataset description</a:t>
            </a:r>
          </a:p>
          <a:p>
            <a:r>
              <a:rPr lang="en-IN" sz="2800" dirty="0" smtClean="0"/>
              <a:t>Business questions </a:t>
            </a:r>
            <a:r>
              <a:rPr lang="en-IN" sz="2800" dirty="0" smtClean="0"/>
              <a:t>identified</a:t>
            </a:r>
            <a:endParaRPr lang="en-IN" sz="2800" dirty="0" smtClean="0"/>
          </a:p>
          <a:p>
            <a:r>
              <a:rPr lang="en-IN" sz="2800" dirty="0" smtClean="0"/>
              <a:t>Hidden insights of the dataset</a:t>
            </a:r>
          </a:p>
          <a:p>
            <a:r>
              <a:rPr lang="en-US" sz="2800" dirty="0" smtClean="0"/>
              <a:t>Approach to the solution</a:t>
            </a:r>
          </a:p>
          <a:p>
            <a:r>
              <a:rPr lang="en-US" sz="2800" dirty="0" smtClean="0"/>
              <a:t>Solution Details</a:t>
            </a:r>
          </a:p>
          <a:p>
            <a:r>
              <a:rPr lang="en-US" sz="2800" dirty="0" smtClean="0"/>
              <a:t>Conclusion</a:t>
            </a:r>
            <a:endParaRPr lang="en-IN" sz="2800" dirty="0" smtClean="0"/>
          </a:p>
          <a:p>
            <a:endParaRPr lang="en-US" sz="280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"/>
            <a:ext cx="11579384" cy="752168"/>
          </a:xfrm>
        </p:spPr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Model Development – Decision Tree/Random Forest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21226" y="958645"/>
            <a:ext cx="7388942" cy="5265173"/>
          </a:xfrm>
          <a:prstGeom prst="rect">
            <a:avLst/>
          </a:prstGeom>
        </p:spPr>
        <p:txBody>
          <a:bodyPr vert="horz" lIns="108817" tIns="54406" rIns="108817" bIns="54406" rtlCol="0">
            <a:noAutofit/>
          </a:bodyPr>
          <a:lstStyle/>
          <a:p>
            <a:pPr marL="275817" lvl="0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Optimized Grid Search Parameters: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max_depth: 9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min_samples_split: 5</a:t>
            </a:r>
          </a:p>
          <a:p>
            <a:pPr marL="275817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Accuracy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Test Accuracy: 0.9963519859689669 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RMSE: 1.065577926789993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Adjusted R Squared: 0.8662557093052974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4" name="AutoShape 2" descr="data:image/png;base64,iVBORw0KGgoAAAANSUhEUgAAAXYAAAEWCAYAAAByqrw/AAAABHNCSVQICAgIfAhkiAAAAAlwSFlzAAALEgAACxIB0t1+/AAAADl0RVh0U29mdHdhcmUAbWF0cGxvdGxpYiB2ZXJzaW9uIDIuMS4yLCBodHRwOi8vbWF0cGxvdGxpYi5vcmcvNQv5yAAAEmZJREFUeJzt3Xv0b/Wcx/HnSwelUrooJR1aYWi1osMyM4aMW7KQJaph1uTeMNMwMmYxa6QMBoNxWwbLclcUTQhhpCHhHJ1uyHRdKUs5kUro8p4/9ufw7ed3+f7O7/L9nY/nY629zt7fvb/78/589+/3+u3v3uf7+aaqkCT14w6TLkCStLgMdknqjMEuSZ0x2CWpMwa7JHXGYJekzhjsktQZg13TSnJZkpuS3DAy7bbAfR6Q5MeLVeOYbX4wyWuXs82ZJDkmyUcnXYf6Z7BrNk+qqm1GpqsmWUySVZNsfyE259q1+THYNW9JHpbkzCS/SHJOkgNG1j07yQ+SXJ/kkiQvbI9vDXwB2G30HcDUM+qpZ/XtncMrkpwL3JhkVXveSUmuSXJpkqPGrHt1kmo1XpHk50mOTPKQJOe2/rxzZPsjknwzyTuSXJfkh0kePbJ+tySnJLk2yUVJnj+y7pgkJyb5aJJfAkcCrwQObX0/Z7bXa/S1SPKyJFcn+UmSZ4+s3yrJfyS5vNX3jSRbjXGMjmhtXd9ev2eO8/ppM1JVTk5/MAGXAY+Z5vHdgQ3AQQwnBo9tyzu39U8E9gICPBL4FfDgtu4A4MdT9vdB4LUjy7fbptWxHtgD2Kq1uQ74V+BOwH2AS4DHz9CP3+0fWA0U8B5gS+BxwK+Bk4G7t75dDTyybX8EcAvwUuCOwKHAdcAObf3XgXe3fe0HXAM8uq07BrgZOLjVvFV77KNT6pvr9boFOLa1f1Bbf7e2/l3A6a3uLYA/A+482zECtgZ+Cdyv7eMewAMn/fPmtLiTZ+yazcntjO8XSU5ujz0LOLWqTq2q26rqy8BahhChqj5fVRfX4OvAacBfLLCOt1fVFVV1E/AQhj8ix1bVb6vqEuB9wGHz2N9xVfXrqjoNuBH4RFVdXVVXAv8LPGhk26uBt1XVzVV1AnAh8MQkewAPB17R9rUeeD/w1yPP/VZVndxep5umK2SM1+tm4NjW/qnADcD9ktwBeA7wD1V1ZVXdWlVnVtVvmOMYAbcB+yTZqqp+UlUXzOO102bAYNdsDq6q7dt0cHtsT+DpI4H/C4aAuwdAkickOatdnvgFQ5jstMA6rhiZ35Phcs5o+68EdpnH/n46Mn/TNMvbjCxfWVWjI+VdDuzWpmur6vop63afoe5pjfF6baiqW0aWf9Xq24nhncLF0+x2xmNUVTcyvPM4EvhJks8nuf9cdWrzYrBrvq4APjIS+NtX1dZV9YYkdwZOAt4M7FJV2wOnMlxmgOEyyFQ3AncZWd51mm1Gn3cFcOmU9retqoOmed5i2D1JRpbvBVzVph2SbDtl3ZUz1P0Hy2O8XrP5GcNlpL2mWTfjMQKoqi9V1WMZ/hj/kOEdjzpisGu+Pgo8Kcnjk2yRZMt2k++eDNe878xwrfmWJE9guI690U+BHZNsN/LYeuCgJDsk2RV4yRztfwf4ZbuhulWrYZ8kD1m0Ht7e3YGjktwxydOBP2G4zHEFcCbw+vYa7As8F/jYLPv6KbC6XUaBuV+vGVXVbcAHgLe0m7hbJPnT9sdixmOUZJckT85wM/s3DJd2bp3na6IVzmDXvLRAewrD5Y9rGM4OXw7coV2WOAr4JPBz4K+AU0ae+0PgE8Al7RLBbsBHgHMYbpKeBpwwR/u3Ak9iuFl5KcOZ6/uB7WZ73gJ8G9i7tfNvwCFVtaGtO5zhhuxVwGeAV7fr2TP5VPt3Q5LvzfV6jeFo4Dzgu8C1wL8zHIcZj1GbXtZqvpbhhu2L5tGmNgO5/eVDSRslOQJ4XlU9fNK1SPPhGbskdcZgl6TOeClGkjrjGbskdWYiAxPttNNOtXr16kk0LUmbpXXr1v2sqnYeZ9uJBPvq1atZu3btJJqWpM1SksvH3dZLMZLUGYNdkjpjsEtSZwx2SeqMwS5JnTHYJakzBrskdcZgl6TOTOQDSuvWQcb5jhhJ6sRyDsvlGbskdcZgl6TOGOyS1BmDXZI6Y7BLUmcMdknqjMEuSZ0x2CWpMwa7JHXGYJekzhjsktQZg12SOmOwS1JnDHZJ6ozBLkmdMdglqTMGuyR1xmCXpM4Y7JLUGYNdkjpjsEtSZwx2SeqMwS5JnTHYJakzBrskdcZgl6TOGOyS1BmDXZI6Y7BLUmcMdknqjMEuSZ0x2CWpMwa7JHXGYJekzhjsktQZg12SOmOwS1JnDHZJ6ozBLkmdMdglqTOrFvLkJDsCX22LuwK3Ate05YdW1W8Xsn9J0vwtKNiragOwH0CSY4AbqurNi1CXJGkTeSlGkjqzbMGe5AVJ1iZZ+/urNZKkxbZswV5V762qNVW1BnZermYl6Y+Ol2IkqTMGuyR1xmCXpM4s6L87jqqqYxZrX5KkTecZuyR1xmCXpM4Y7JLUGYNdkjpjsEtSZwx2SeqMwS5JnTHYJakzBrskdcZgl6TOGOyS1BmDXZI6Y7BLUmcMdknqjMEuSZ0x2CWpMwa7JHXGYJekzhjsktQZg12SOmOwS1JnDHZJ6ozBLkmdMdglqTMGuyR1xmCXpM4Y7JLUGYNdkjpjsEtSZwx2SeqMwS5JnTHYJakzBrskdcZgl6TOGOyS1BmDXZI6Y7BLUmcMdknqzKpJNLr//rB27SRalqT+ecYuSZ0x2CWpMwa7JHXGYJekzhjsktQZg12SOmOwS1JnDHZJ6ozBLkmdMdglqTMGuyR1xmCXpM4Y7JLUGYNdkjpjsEtSZwx2SeqMwS5JnTHYJakzBrskdcZgl6TOGOyS1JlVk2h03TpIJtGytPJUTboC9cYzdknqjMEuSZ0x2CWpMwa7JHXGYJekzhjsktQZg12SOmOwS1JnDHZJ6ozBLkmdMdglqTMGuyR1xmCXpM4Y7JLUGYNdkjpjsEtSZwx2SeqMwS5JnTHYJakzBrskdcZgl6TOGOyS1BmDXZI6Y7BLUmcMdknqjMEuSZ0x2CWpMwa7JHXGYJekzhjsktQZg12SOmOwS1JnDHZJ6ozBLkmdMdglqTMGuyR1xmCXpM4Y7JLUGYNdkjpjsEtSZ8YK9iRPTVJJ7t+WVyc5f8o2xyQ5eimKlCSNb9wz9sOBbwCHLWEtkqRFMGewJ9kG+HPguRjskrTirRpjm4OBL1bVj5Jcm+TBwLXAXknWj2y3K/DmmXaS5AXAC4ale21ywZKk2Y1zKeZw4Pg2f3xbBri4qvbbOAHvmW0nVfXeqlpTVWtg502vWJI0q1nP2JPsCPwlsE+SArYACnj3MtQmSdoEc52xHwJ8uKr2rKrVVbUHcClwz6UvTZK0KeYK9sOBz0x57CTglUtTjiRpoVJVy99o1hSsXfZ2pZVoAr+C2gwlWTfco5ybnzyVpM4Y7JLUGYNdkjpjsEtSZwx2SeqMwS5JnTHYJakzBrskdcZgl6TOGOyS1BmDXZI6Y7BLUmcMdknqjMEuSZ0x2CWpMwa7JHXGYJekzhjsktQZg12SOmOwS1JnDHZJ6ozBLkmdMdglqTMGuyR1xmCXpM4Y7JLUGYNdkjpjsEtSZwx2SeqMwS5JnTHYJakzBrskdcZgl6TOGOyS1BmDXZI6Y7BLUmcMdknqjMEuSZ1ZNYlG998f1q6dRMuS1D/P2CWpMwa7JHXGYJekzhjsktQZg12SOmOwS1JnDHZJ6ozBLkmdMdglqTOpquVvNLkeuHDZG14aOwE/m3QRi6in/tiXlaun/ixXX/asqp3H2XAiQwoAF1bVmgm1vaiSrO2lL9BXf+zLytVTf1ZiX7wUI0mdMdglqTOTCvb3TqjdpdBTX6Cv/tiXlaun/qy4vkzk5qkkael4KUaSOmOwS1JnlizYkxyY5MIkFyX552nW3znJCW39t5OsXqpaFsMY/XlEku8luSXJIZOocVxj9OUfk3w/yblJvppkz0nUOa4x+nNkkvOSrE/yjSQPmESd45irLyPbHZKkkqyo/2Y31RjH5ogk17Rjsz7J8yZR5zjGOTZJntF+dy5I8vHlrvF3qmrRJ2AL4GLgPsCdgHOAB0zZ5kXAe9r8YcAJS1HLMvZnNbAv8GHgkEnXvMC+PAq4S5v/2w6OzV1H5p8MfHHSdW9qX9p22wJnAGcBayZd9wKPzRHAOydd6yL1ZW/gbOBubfnuk6p3qc7YHwpcVFWXVNVvgeOBp0zZ5inAh9r8icCjk2SJ6lmoOftTVZdV1bnAbZMocB7G6cvXqupXbfEs4J7LXON8jNOfX44sbg2s1P8xMM7vDcBxwBuBXy9ncZtg3P5sDsbpy/OBd1XVzwGq6uplrvF3lirYdweuGFn+cXts2m2q6hbgOmDHJapnocbpz+Zivn15LvCFJa1oYcbqT5IXJ7mYIRCPWqba5mvOviR5ELBHVX1uOQvbROP+rD2tXfY7Mckey1PavI3Tl/sC903yzSRnJTlw2aqbYqmCfboz76lnSeNss1JsTrXOZey+JHkWsAZ405JWtDBj9aeq3lVVewGvAP5lyavaNLP2JckdgLcCL1u2ihZmnGPzWWB1Ve0LfIXfv4tfacbpyyqGyzEHAIcD70+y/RLXNa2lCvYfA6N/ee8JXDXTNklWAdsB1y5RPQs1Tn82F2P1JcljgFcBT66q3yxTbZtivsfmeODgJa1o083Vl22BfYDTk1wGPAw4ZQXfQJ3z2FTVhpGfr/cB+y9TbfM1bqb9d1XdXFWXMgx0uPcy1Xd7S3SjYRVwCXBvfn+j4YFTtnkxt795+slJ3yBZSH9Gtv0gK/vm6TjH5kEMN4r2nnS9i9SfvUfmnwSsnXTdC/05a9ufzsq+eTrOsbnHyPxTgbMmXfcC+nIg8KE2vxPDpZsdJ1LvEr4QBwE/agHxqvbYsQxngABbAp8CLgK+A9xn0gdvgf15CMNf7BuBDcAFk655AX35CvBTYH2bTpl0zQvsz38CF7S+fG22sJz0NFdfpmy7ooN9zGPz+nZszmnH5v6TrnkBfQnwFuD7wHnAYZOq1SEFJKkzfvJUkjpjsEtSZwx2SeqMwS5JnTHYJakzBrsWTZJb2wh95yf57Difuktywxzrt0/yopHl3ZKcuAi1rk5y/kL3M88290ty0HK2qT9OBrsW001VtV9V7cPwKeIXL8I+t2cYCRSAqrqqqlb0sMjTaZ+u3o/h/0JLS8pg11L5FiODJCV5eZLvtsGeXjN14yTbtLHfv9fGTt84ct4bgL3aO4E3jZ5pt3H8Hziyj9OT7J9k6yQfaO2dPbKvabUxwU9u7zIuTfJ3bUz6s9tgTjuM7P9tSc5s70oe2h7foT3/3Lb9vu3xY5K8N8lpDMM5Hwsc2vpyaJKHtn2d3f6930g9n07yxST/l+SNI7Ue2F6jc5J8tT02r/7qj8CkP83l1M8E3ND+3YLhU8UHtuXHMXzhbxhOJj4HPGLKc1bRxk1n+Dj2RW371cD5I238bhl4KfCaNn8P4Edt/nXAs9r89gyfFtx6Sq2j+zmitbctsDPDSKNHtnVvBV7S5k8H3tfmHzHy/HcAr27zfwmsb/PHAOuArUbaeedIDXcFVrX5xwAnjWx3CcP4SVsClzOMU7Izw8fU792222Hc/jr9cU2rZkx8af62SrKeITTXAV9ujz+uTWe35W0YBkc6Y+S5AV6X5BEMY9rvDuwyR3ufbG28GngGwx+Tje09OcnRbXlL4F7AD2bZ19eq6nrg+iTXMYw6CMNHw/cd2e4TAFV1RpK7tvsIDwee1h7/nyQ7JtmubX9KVd00Q5vbAR9KsjfDSIF3HFn31aq6DiDJ94E9gbsBZ9QwwBRVtXHQvE3przpmsGsx3VRV+7VQ+xzDNfa3M4T266vqv2Z57jMZzkj3r6qb2+iFW87WWFVdmWRDu/RxKPDCtirA06rqwnnUPjqC5W0jy7dx+9+TqWNwFLMP6XrjLG0ex/AH5akZvhry9BnqubXVkGnah03rrzrmNXYtunameRRwdJI7Al8CnpNkG4Akuye5+5SnbQdc3UL9UQxnqADXM1wimcnxwD8B21XVee2xLwF/v/EbudqXUyyWQ9s+Hw5c1/p6BsMfJpIcAPysbv+tTRtN7ct2wJVt/ogx2v4W8Mgk925t7dAeX8r+ajNksGtJVNXZDCP2HVZVpwEfB76V5DyGr0KcGtYfA9YkWcsQkj9s+9kAfLPdrJzuCz9OpA37PPLYcQyXNc5tN1qPW7ye8fMkZwLvYfh2KRiupa9Jci7Dzd6/meG5XwMesPHmKcO3Ob0+yTcZ7kvMqqquAV4AfDrJOcAJbdVS9lebIUd3lMaU5HTg6KpaO+lapNl4xi5JnfGMXZI64xm7JHXGYJekzhjsktQZg12SOmOwS1Jn/h+WgqliUcRO1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8675" name="Picture 3" descr="E:\Anupam\HomeDocs\DataScience\UpX-Academy\MachineLearning\Project\Air_Quality\Image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9899" y="1415845"/>
            <a:ext cx="4086850" cy="3038169"/>
          </a:xfrm>
          <a:prstGeom prst="rect">
            <a:avLst/>
          </a:prstGeom>
          <a:noFill/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"/>
            <a:ext cx="11579384" cy="752168"/>
          </a:xfrm>
        </p:spPr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Model Development – K Nearest Neighbours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21226" y="958645"/>
            <a:ext cx="7388942" cy="5265173"/>
          </a:xfrm>
          <a:prstGeom prst="rect">
            <a:avLst/>
          </a:prstGeom>
        </p:spPr>
        <p:txBody>
          <a:bodyPr vert="horz" lIns="108817" tIns="54406" rIns="108817" bIns="54406" rtlCol="0">
            <a:noAutofit/>
          </a:bodyPr>
          <a:lstStyle/>
          <a:p>
            <a:pPr marL="275817" lvl="0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Optimized Grid Search Parameters: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n_neighbors: 4 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p: 2 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Weights: distance</a:t>
            </a:r>
          </a:p>
          <a:p>
            <a:pPr marL="275817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Accuracy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Test Accuracy: 0.9989547290191206 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RMSE: 0.5703893557115431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Adjusted R Squared: 0.8662557093052974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4" name="AutoShape 2" descr="data:image/png;base64,iVBORw0KGgoAAAANSUhEUgAAAXYAAAEWCAYAAAByqrw/AAAABHNCSVQICAgIfAhkiAAAAAlwSFlzAAALEgAACxIB0t1+/AAAADl0RVh0U29mdHdhcmUAbWF0cGxvdGxpYiB2ZXJzaW9uIDIuMS4yLCBodHRwOi8vbWF0cGxvdGxpYi5vcmcvNQv5yAAAEmZJREFUeJzt3Xv0b/Wcx/HnSwelUrooJR1aYWi1osMyM4aMW7KQJaph1uTeMNMwMmYxa6QMBoNxWwbLclcUTQhhpCHhHJ1uyHRdKUs5kUro8p4/9ufw7ed3+f7O7/L9nY/nY629zt7fvb/78/589+/3+u3v3uf7+aaqkCT14w6TLkCStLgMdknqjMEuSZ0x2CWpMwa7JHXGYJekzhjsktQZg13TSnJZkpuS3DAy7bbAfR6Q5MeLVeOYbX4wyWuXs82ZJDkmyUcnXYf6Z7BrNk+qqm1GpqsmWUySVZNsfyE259q1+THYNW9JHpbkzCS/SHJOkgNG1j07yQ+SXJ/kkiQvbI9vDXwB2G30HcDUM+qpZ/XtncMrkpwL3JhkVXveSUmuSXJpkqPGrHt1kmo1XpHk50mOTPKQJOe2/rxzZPsjknwzyTuSXJfkh0kePbJ+tySnJLk2yUVJnj+y7pgkJyb5aJJfAkcCrwQObX0/Z7bXa/S1SPKyJFcn+UmSZ4+s3yrJfyS5vNX3jSRbjXGMjmhtXd9ev2eO8/ppM1JVTk5/MAGXAY+Z5vHdgQ3AQQwnBo9tyzu39U8E9gICPBL4FfDgtu4A4MdT9vdB4LUjy7fbptWxHtgD2Kq1uQ74V+BOwH2AS4DHz9CP3+0fWA0U8B5gS+BxwK+Bk4G7t75dDTyybX8EcAvwUuCOwKHAdcAObf3XgXe3fe0HXAM8uq07BrgZOLjVvFV77KNT6pvr9boFOLa1f1Bbf7e2/l3A6a3uLYA/A+482zECtgZ+Cdyv7eMewAMn/fPmtLiTZ+yazcntjO8XSU5ujz0LOLWqTq2q26rqy8BahhChqj5fVRfX4OvAacBfLLCOt1fVFVV1E/AQhj8ix1bVb6vqEuB9wGHz2N9xVfXrqjoNuBH4RFVdXVVXAv8LPGhk26uBt1XVzVV1AnAh8MQkewAPB17R9rUeeD/w1yPP/VZVndxep5umK2SM1+tm4NjW/qnADcD9ktwBeA7wD1V1ZVXdWlVnVtVvmOMYAbcB+yTZqqp+UlUXzOO102bAYNdsDq6q7dt0cHtsT+DpI4H/C4aAuwdAkickOatdnvgFQ5jstMA6rhiZ35Phcs5o+68EdpnH/n46Mn/TNMvbjCxfWVWjI+VdDuzWpmur6vop63afoe5pjfF6baiqW0aWf9Xq24nhncLF0+x2xmNUVTcyvPM4EvhJks8nuf9cdWrzYrBrvq4APjIS+NtX1dZV9YYkdwZOAt4M7FJV2wOnMlxmgOEyyFQ3AncZWd51mm1Gn3cFcOmU9retqoOmed5i2D1JRpbvBVzVph2SbDtl3ZUz1P0Hy2O8XrP5GcNlpL2mWTfjMQKoqi9V1WMZ/hj/kOEdjzpisGu+Pgo8Kcnjk2yRZMt2k++eDNe878xwrfmWJE9guI690U+BHZNsN/LYeuCgJDsk2RV4yRztfwf4ZbuhulWrYZ8kD1m0Ht7e3YGjktwxydOBP2G4zHEFcCbw+vYa7As8F/jYLPv6KbC6XUaBuV+vGVXVbcAHgLe0m7hbJPnT9sdixmOUZJckT85wM/s3DJd2bp3na6IVzmDXvLRAewrD5Y9rGM4OXw7coV2WOAr4JPBz4K+AU0ae+0PgE8Al7RLBbsBHgHMYbpKeBpwwR/u3Ak9iuFl5KcOZ6/uB7WZ73gJ8G9i7tfNvwCFVtaGtO5zhhuxVwGeAV7fr2TP5VPt3Q5LvzfV6jeFo4Dzgu8C1wL8zHIcZj1GbXtZqvpbhhu2L5tGmNgO5/eVDSRslOQJ4XlU9fNK1SPPhGbskdcZgl6TOeClGkjrjGbskdWYiAxPttNNOtXr16kk0LUmbpXXr1v2sqnYeZ9uJBPvq1atZu3btJJqWpM1SksvH3dZLMZLUGYNdkjpjsEtSZwx2SeqMwS5JnTHYJakzBrskdcZgl6TOTOQDSuvWQcb5jhhJ6sRyDsvlGbskdcZgl6TOGOyS1BmDXZI6Y7BLUmcMdknqjMEuSZ0x2CWpMwa7JHXGYJekzhjsktQZg12SOmOwS1JnDHZJ6ozBLkmdMdglqTMGuyR1xmCXpM4Y7JLUGYNdkjpjsEtSZwx2SeqMwS5JnTHYJakzBrskdcZgl6TOGOyS1BmDXZI6Y7BLUmcMdknqjMEuSZ0x2CWpMwa7JHXGYJekzhjsktQZg12SOmOwS1JnDHZJ6ozBLkmdMdglqTOrFvLkJDsCX22LuwK3Ate05YdW1W8Xsn9J0vwtKNiragOwH0CSY4AbqurNi1CXJGkTeSlGkjqzbMGe5AVJ1iZZ+/urNZKkxbZswV5V762qNVW1BnZermYl6Y+Ol2IkqTMGuyR1xmCXpM4s6L87jqqqYxZrX5KkTecZuyR1xmCXpM4Y7JLUGYNdkjpjsEtSZwx2SeqMwS5JnTHYJakzBrskdcZgl6TOGOyS1BmDXZI6Y7BLUmcMdknqjMEuSZ0x2CWpMwa7JHXGYJekzhjsktQZg12SOmOwS1JnDHZJ6ozBLkmdMdglqTMGuyR1xmCXpM4Y7JLUGYNdkjpjsEtSZwx2SeqMwS5JnTHYJakzBrskdcZgl6TOGOyS1BmDXZI6Y7BLUmcMdknqzKpJNLr//rB27SRalqT+ecYuSZ0x2CWpMwa7JHXGYJekzhjsktQZg12SOmOwS1JnDHZJ6ozBLkmdMdglqTMGuyR1xmCXpM4Y7JLUGYNdkjpjsEtSZwx2SeqMwS5JnTHYJakzBrskdcZgl6TOGOyS1JlVk2h03TpIJtGytPJUTboC9cYzdknqjMEuSZ0x2CWpMwa7JHXGYJekzhjsktQZg12SOmOwS1JnDHZJ6ozBLkmdMdglqTMGuyR1xmCXpM4Y7JLUGYNdkjpjsEtSZwx2SeqMwS5JnTHYJakzBrskdcZgl6TOGOyS1BmDXZI6Y7BLUmcMdknqjMEuSZ0x2CWpMwa7JHXGYJekzhjsktQZg12SOmOwS1JnDHZJ6ozBLkmdMdglqTMGuyR1xmCXpM4Y7JLUGYNdkjpjsEtSZ8YK9iRPTVJJ7t+WVyc5f8o2xyQ5eimKlCSNb9wz9sOBbwCHLWEtkqRFMGewJ9kG+HPguRjskrTirRpjm4OBL1bVj5Jcm+TBwLXAXknWj2y3K/DmmXaS5AXAC4ale21ywZKk2Y1zKeZw4Pg2f3xbBri4qvbbOAHvmW0nVfXeqlpTVWtg502vWJI0q1nP2JPsCPwlsE+SArYACnj3MtQmSdoEc52xHwJ8uKr2rKrVVbUHcClwz6UvTZK0KeYK9sOBz0x57CTglUtTjiRpoVJVy99o1hSsXfZ2pZVoAr+C2gwlWTfco5ybnzyVpM4Y7JLUGYNdkjpjsEtSZwx2SeqMwS5JnTHYJakzBrskdcZgl6TOGOyS1BmDXZI6Y7BLUmcMdknqjMEuSZ0x2CWpMwa7JHXGYJekzhjsktQZg12SOmOwS1JnDHZJ6ozBLkmdMdglqTMGuyR1xmCXpM4Y7JLUGYNdkjpjsEtSZwx2SeqMwS5JnTHYJakzBrskdcZgl6TOGOyS1BmDXZI6Y7BLUmcMdknqjMEuSZ1ZNYlG998f1q6dRMuS1D/P2CWpMwa7JHXGYJekzhjsktQZg12SOmOwS1JnDHZJ6ozBLkmdMdglqTOpquVvNLkeuHDZG14aOwE/m3QRi6in/tiXlaun/ixXX/asqp3H2XAiQwoAF1bVmgm1vaiSrO2lL9BXf+zLytVTf1ZiX7wUI0mdMdglqTOTCvb3TqjdpdBTX6Cv/tiXlaun/qy4vkzk5qkkael4KUaSOmOwS1JnlizYkxyY5MIkFyX552nW3znJCW39t5OsXqpaFsMY/XlEku8luSXJIZOocVxj9OUfk3w/yblJvppkz0nUOa4x+nNkkvOSrE/yjSQPmESd45irLyPbHZKkkqyo/2Y31RjH5ogk17Rjsz7J8yZR5zjGOTZJntF+dy5I8vHlrvF3qmrRJ2AL4GLgPsCdgHOAB0zZ5kXAe9r8YcAJS1HLMvZnNbAv8GHgkEnXvMC+PAq4S5v/2w6OzV1H5p8MfHHSdW9qX9p22wJnAGcBayZd9wKPzRHAOydd6yL1ZW/gbOBubfnuk6p3qc7YHwpcVFWXVNVvgeOBp0zZ5inAh9r8icCjk2SJ6lmoOftTVZdV1bnAbZMocB7G6cvXqupXbfEs4J7LXON8jNOfX44sbg2s1P8xMM7vDcBxwBuBXy9ncZtg3P5sDsbpy/OBd1XVzwGq6uplrvF3lirYdweuGFn+cXts2m2q6hbgOmDHJapnocbpz+Zivn15LvCFJa1oYcbqT5IXJ7mYIRCPWqba5mvOviR5ELBHVX1uOQvbROP+rD2tXfY7Mckey1PavI3Tl/sC903yzSRnJTlw2aqbYqmCfboz76lnSeNss1JsTrXOZey+JHkWsAZ405JWtDBj9aeq3lVVewGvAP5lyavaNLP2JckdgLcCL1u2ihZmnGPzWWB1Ve0LfIXfv4tfacbpyyqGyzEHAIcD70+y/RLXNa2lCvYfA6N/ee8JXDXTNklWAdsB1y5RPQs1Tn82F2P1JcljgFcBT66q3yxTbZtivsfmeODgJa1o083Vl22BfYDTk1wGPAw4ZQXfQJ3z2FTVhpGfr/cB+y9TbfM1bqb9d1XdXFWXMgx0uPcy1Xd7S3SjYRVwCXBvfn+j4YFTtnkxt795+slJ3yBZSH9Gtv0gK/vm6TjH5kEMN4r2nnS9i9SfvUfmnwSsnXTdC/05a9ufzsq+eTrOsbnHyPxTgbMmXfcC+nIg8KE2vxPDpZsdJ1LvEr4QBwE/agHxqvbYsQxngABbAp8CLgK+A9xn0gdvgf15CMNf7BuBDcAFk655AX35CvBTYH2bTpl0zQvsz38CF7S+fG22sJz0NFdfpmy7ooN9zGPz+nZszmnH5v6TrnkBfQnwFuD7wHnAYZOq1SEFJKkzfvJUkjpjsEtSZwx2SeqMwS5JnTHYJakzBrsWTZJb2wh95yf57Difuktywxzrt0/yopHl3ZKcuAi1rk5y/kL3M88290ty0HK2qT9OBrsW001VtV9V7cPwKeIXL8I+t2cYCRSAqrqqqlb0sMjTaZ+u3o/h/0JLS8pg11L5FiODJCV5eZLvtsGeXjN14yTbtLHfv9fGTt84ct4bgL3aO4E3jZ5pt3H8Hziyj9OT7J9k6yQfaO2dPbKvabUxwU9u7zIuTfJ3bUz6s9tgTjuM7P9tSc5s70oe2h7foT3/3Lb9vu3xY5K8N8lpDMM5Hwsc2vpyaJKHtn2d3f6930g9n07yxST/l+SNI7Ue2F6jc5J8tT02r/7qj8CkP83l1M8E3ND+3YLhU8UHtuXHMXzhbxhOJj4HPGLKc1bRxk1n+Dj2RW371cD5I238bhl4KfCaNn8P4Edt/nXAs9r89gyfFtx6Sq2j+zmitbctsDPDSKNHtnVvBV7S5k8H3tfmHzHy/HcAr27zfwmsb/PHAOuArUbaeedIDXcFVrX5xwAnjWx3CcP4SVsClzOMU7Izw8fU792222Hc/jr9cU2rZkx8af62SrKeITTXAV9ujz+uTWe35W0YBkc6Y+S5AV6X5BEMY9rvDuwyR3ufbG28GngGwx+Tje09OcnRbXlL4F7AD2bZ19eq6nrg+iTXMYw6CMNHw/cd2e4TAFV1RpK7tvsIDwee1h7/nyQ7JtmubX9KVd00Q5vbAR9KsjfDSIF3HFn31aq6DiDJ94E9gbsBZ9QwwBRVtXHQvE3przpmsGsx3VRV+7VQ+xzDNfa3M4T266vqv2Z57jMZzkj3r6qb2+iFW87WWFVdmWRDu/RxKPDCtirA06rqwnnUPjqC5W0jy7dx+9+TqWNwFLMP6XrjLG0ex/AH5akZvhry9BnqubXVkGnah03rrzrmNXYtunameRRwdJI7Al8CnpNkG4Akuye5+5SnbQdc3UL9UQxnqADXM1wimcnxwD8B21XVee2xLwF/v/EbudqXUyyWQ9s+Hw5c1/p6BsMfJpIcAPysbv+tTRtN7ct2wJVt/ogx2v4W8Mgk925t7dAeX8r+ajNksGtJVNXZDCP2HVZVpwEfB76V5DyGr0KcGtYfA9YkWcsQkj9s+9kAfLPdrJzuCz9OpA37PPLYcQyXNc5tN1qPW7ye8fMkZwLvYfh2KRiupa9Jci7Dzd6/meG5XwMesPHmKcO3Ob0+yTcZ7kvMqqquAV4AfDrJOcAJbdVS9lebIUd3lMaU5HTg6KpaO+lapNl4xi5JnfGMXZI64xm7JHXGYJekzhjsktQZg12SOmOwS1Jn/h+WgqliUcRO1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"/>
            <a:ext cx="11579384" cy="752168"/>
          </a:xfrm>
        </p:spPr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Model Development – SVM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21226" y="958645"/>
            <a:ext cx="7388942" cy="5265173"/>
          </a:xfrm>
          <a:prstGeom prst="rect">
            <a:avLst/>
          </a:prstGeom>
        </p:spPr>
        <p:txBody>
          <a:bodyPr vert="horz" lIns="108817" tIns="54406" rIns="108817" bIns="54406" rtlCol="0">
            <a:noAutofit/>
          </a:bodyPr>
          <a:lstStyle/>
          <a:p>
            <a:pPr marL="275817" lvl="0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Optimized Grid Search Parameters: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gamma : 1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kernel : rbf</a:t>
            </a:r>
          </a:p>
          <a:p>
            <a:pPr marL="275817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Accuracy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Test Accuracy: 0.9982761915411439 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RMSE: 0.7324896108613005</a:t>
            </a:r>
          </a:p>
          <a:p>
            <a:pPr marL="732998" lvl="1" indent="-275817" defTabSz="1088155">
              <a:lnSpc>
                <a:spcPct val="150000"/>
              </a:lnSpc>
              <a:spcBef>
                <a:spcPts val="715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</a:pPr>
            <a:r>
              <a:rPr lang="en-IN" sz="2400" dirty="0" smtClean="0"/>
              <a:t>Adjusted R Squared: 0.8662557093052974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4" name="AutoShape 2" descr="data:image/png;base64,iVBORw0KGgoAAAANSUhEUgAAAXYAAAEWCAYAAAByqrw/AAAABHNCSVQICAgIfAhkiAAAAAlwSFlzAAALEgAACxIB0t1+/AAAADl0RVh0U29mdHdhcmUAbWF0cGxvdGxpYiB2ZXJzaW9uIDIuMS4yLCBodHRwOi8vbWF0cGxvdGxpYi5vcmcvNQv5yAAAEmZJREFUeJzt3Xv0b/Wcx/HnSwelUrooJR1aYWi1osMyM4aMW7KQJaph1uTeMNMwMmYxa6QMBoNxWwbLclcUTQhhpCHhHJ1uyHRdKUs5kUro8p4/9ufw7ed3+f7O7/L9nY/nY629zt7fvb/78/589+/3+u3v3uf7+aaqkCT14w6TLkCStLgMdknqjMEuSZ0x2CWpMwa7JHXGYJekzhjsktQZg13TSnJZkpuS3DAy7bbAfR6Q5MeLVeOYbX4wyWuXs82ZJDkmyUcnXYf6Z7BrNk+qqm1GpqsmWUySVZNsfyE259q1+THYNW9JHpbkzCS/SHJOkgNG1j07yQ+SXJ/kkiQvbI9vDXwB2G30HcDUM+qpZ/XtncMrkpwL3JhkVXveSUmuSXJpkqPGrHt1kmo1XpHk50mOTPKQJOe2/rxzZPsjknwzyTuSXJfkh0kePbJ+tySnJLk2yUVJnj+y7pgkJyb5aJJfAkcCrwQObX0/Z7bXa/S1SPKyJFcn+UmSZ4+s3yrJfyS5vNX3jSRbjXGMjmhtXd9ev2eO8/ppM1JVTk5/MAGXAY+Z5vHdgQ3AQQwnBo9tyzu39U8E9gICPBL4FfDgtu4A4MdT9vdB4LUjy7fbptWxHtgD2Kq1uQ74V+BOwH2AS4DHz9CP3+0fWA0U8B5gS+BxwK+Bk4G7t75dDTyybX8EcAvwUuCOwKHAdcAObf3XgXe3fe0HXAM8uq07BrgZOLjVvFV77KNT6pvr9boFOLa1f1Bbf7e2/l3A6a3uLYA/A+482zECtgZ+Cdyv7eMewAMn/fPmtLiTZ+yazcntjO8XSU5ujz0LOLWqTq2q26rqy8BahhChqj5fVRfX4OvAacBfLLCOt1fVFVV1E/AQhj8ix1bVb6vqEuB9wGHz2N9xVfXrqjoNuBH4RFVdXVVXAv8LPGhk26uBt1XVzVV1AnAh8MQkewAPB17R9rUeeD/w1yPP/VZVndxep5umK2SM1+tm4NjW/qnADcD9ktwBeA7wD1V1ZVXdWlVnVtVvmOMYAbcB+yTZqqp+UlUXzOO102bAYNdsDq6q7dt0cHtsT+DpI4H/C4aAuwdAkickOatdnvgFQ5jstMA6rhiZ35Phcs5o+68EdpnH/n46Mn/TNMvbjCxfWVWjI+VdDuzWpmur6vop63afoe5pjfF6baiqW0aWf9Xq24nhncLF0+x2xmNUVTcyvPM4EvhJks8nuf9cdWrzYrBrvq4APjIS+NtX1dZV9YYkdwZOAt4M7FJV2wOnMlxmgOEyyFQ3AncZWd51mm1Gn3cFcOmU9retqoOmed5i2D1JRpbvBVzVph2SbDtl3ZUz1P0Hy2O8XrP5GcNlpL2mWTfjMQKoqi9V1WMZ/hj/kOEdjzpisGu+Pgo8Kcnjk2yRZMt2k++eDNe878xwrfmWJE9guI690U+BHZNsN/LYeuCgJDsk2RV4yRztfwf4ZbuhulWrYZ8kD1m0Ht7e3YGjktwxydOBP2G4zHEFcCbw+vYa7As8F/jYLPv6KbC6XUaBuV+vGVXVbcAHgLe0m7hbJPnT9sdixmOUZJckT85wM/s3DJd2bp3na6IVzmDXvLRAewrD5Y9rGM4OXw7coV2WOAr4JPBz4K+AU0ae+0PgE8Al7RLBbsBHgHMYbpKeBpwwR/u3Ak9iuFl5KcOZ6/uB7WZ73gJ8G9i7tfNvwCFVtaGtO5zhhuxVwGeAV7fr2TP5VPt3Q5LvzfV6jeFo4Dzgu8C1wL8zHIcZj1GbXtZqvpbhhu2L5tGmNgO5/eVDSRslOQJ4XlU9fNK1SPPhGbskdcZgl6TOeClGkjrjGbskdWYiAxPttNNOtXr16kk0LUmbpXXr1v2sqnYeZ9uJBPvq1atZu3btJJqWpM1SksvH3dZLMZLUGYNdkjpjsEtSZwx2SeqMwS5JnTHYJakzBrskdcZgl6TOTOQDSuvWQcb5jhhJ6sRyDsvlGbskdcZgl6TOGOyS1BmDXZI6Y7BLUmcMdknqjMEuSZ0x2CWpMwa7JHXGYJekzhjsktQZg12SOmOwS1JnDHZJ6ozBLkmdMdglqTMGuyR1xmCXpM4Y7JLUGYNdkjpjsEtSZwx2SeqMwS5JnTHYJakzBrskdcZgl6TOGOyS1BmDXZI6Y7BLUmcMdknqjMEuSZ0x2CWpMwa7JHXGYJekzhjsktQZg12SOmOwS1JnDHZJ6ozBLkmdMdglqTOrFvLkJDsCX22LuwK3Ate05YdW1W8Xsn9J0vwtKNiragOwH0CSY4AbqurNi1CXJGkTeSlGkjqzbMGe5AVJ1iZZ+/urNZKkxbZswV5V762qNVW1BnZermYl6Y+Ol2IkqTMGuyR1xmCXpM4s6L87jqqqYxZrX5KkTecZuyR1xmCXpM4Y7JLUGYNdkjpjsEtSZwx2SeqMwS5JnTHYJakzBrskdcZgl6TOGOyS1BmDXZI6Y7BLUmcMdknqjMEuSZ0x2CWpMwa7JHXGYJekzhjsktQZg12SOmOwS1JnDHZJ6ozBLkmdMdglqTMGuyR1xmCXpM4Y7JLUGYNdkjpjsEtSZwx2SeqMwS5JnTHYJakzBrskdcZgl6TOGOyS1BmDXZI6Y7BLUmcMdknqzKpJNLr//rB27SRalqT+ecYuSZ0x2CWpMwa7JHXGYJekzhjsktQZg12SOmOwS1JnDHZJ6ozBLkmdMdglqTMGuyR1xmCXpM4Y7JLUGYNdkjpjsEtSZwx2SeqMwS5JnTHYJakzBrskdcZgl6TOGOyS1JlVk2h03TpIJtGytPJUTboC9cYzdknqjMEuSZ0x2CWpMwa7JHXGYJekzhjsktQZg12SOmOwS1JnDHZJ6ozBLkmdMdglqTMGuyR1xmCXpM4Y7JLUGYNdkjpjsEtSZwx2SeqMwS5JnTHYJakzBrskdcZgl6TOGOyS1BmDXZI6Y7BLUmcMdknqjMEuSZ0x2CWpMwa7JHXGYJekzhjsktQZg12SOmOwS1JnDHZJ6ozBLkmdMdglqTMGuyR1xmCXpM4Y7JLUGYNdkjpjsEtSZ8YK9iRPTVJJ7t+WVyc5f8o2xyQ5eimKlCSNb9wz9sOBbwCHLWEtkqRFMGewJ9kG+HPguRjskrTirRpjm4OBL1bVj5Jcm+TBwLXAXknWj2y3K/DmmXaS5AXAC4ale21ywZKk2Y1zKeZw4Pg2f3xbBri4qvbbOAHvmW0nVfXeqlpTVWtg502vWJI0q1nP2JPsCPwlsE+SArYACnj3MtQmSdoEc52xHwJ8uKr2rKrVVbUHcClwz6UvTZK0KeYK9sOBz0x57CTglUtTjiRpoVJVy99o1hSsXfZ2pZVoAr+C2gwlWTfco5ybnzyVpM4Y7JLUGYNdkjpjsEtSZwx2SeqMwS5JnTHYJakzBrskdcZgl6TOGOyS1BmDXZI6Y7BLUmcMdknqjMEuSZ0x2CWpMwa7JHXGYJekzhjsktQZg12SOmOwS1JnDHZJ6ozBLkmdMdglqTMGuyR1xmCXpM4Y7JLUGYNdkjpjsEtSZwx2SeqMwS5JnTHYJakzBrskdcZgl6TOGOyS1BmDXZI6Y7BLUmcMdknqjMEuSZ1ZNYlG998f1q6dRMuS1D/P2CWpMwa7JHXGYJekzhjsktQZg12SOmOwS1JnDHZJ6ozBLkmdMdglqTOpquVvNLkeuHDZG14aOwE/m3QRi6in/tiXlaun/ixXX/asqp3H2XAiQwoAF1bVmgm1vaiSrO2lL9BXf+zLytVTf1ZiX7wUI0mdMdglqTOTCvb3TqjdpdBTX6Cv/tiXlaun/qy4vkzk5qkkael4KUaSOmOwS1JnlizYkxyY5MIkFyX552nW3znJCW39t5OsXqpaFsMY/XlEku8luSXJIZOocVxj9OUfk3w/yblJvppkz0nUOa4x+nNkkvOSrE/yjSQPmESd45irLyPbHZKkkqyo/2Y31RjH5ogk17Rjsz7J8yZR5zjGOTZJntF+dy5I8vHlrvF3qmrRJ2AL4GLgPsCdgHOAB0zZ5kXAe9r8YcAJS1HLMvZnNbAv8GHgkEnXvMC+PAq4S5v/2w6OzV1H5p8MfHHSdW9qX9p22wJnAGcBayZd9wKPzRHAOydd6yL1ZW/gbOBubfnuk6p3qc7YHwpcVFWXVNVvgeOBp0zZ5inAh9r8icCjk2SJ6lmoOftTVZdV1bnAbZMocB7G6cvXqupXbfEs4J7LXON8jNOfX44sbg2s1P8xMM7vDcBxwBuBXy9ncZtg3P5sDsbpy/OBd1XVzwGq6uplrvF3lirYdweuGFn+cXts2m2q6hbgOmDHJapnocbpz+Zivn15LvCFJa1oYcbqT5IXJ7mYIRCPWqba5mvOviR5ELBHVX1uOQvbROP+rD2tXfY7Mckey1PavI3Tl/sC903yzSRnJTlw2aqbYqmCfboz76lnSeNss1JsTrXOZey+JHkWsAZ405JWtDBj9aeq3lVVewGvAP5lyavaNLP2JckdgLcCL1u2ihZmnGPzWWB1Ve0LfIXfv4tfacbpyyqGyzEHAIcD70+y/RLXNa2lCvYfA6N/ee8JXDXTNklWAdsB1y5RPQs1Tn82F2P1JcljgFcBT66q3yxTbZtivsfmeODgJa1o083Vl22BfYDTk1wGPAw4ZQXfQJ3z2FTVhpGfr/cB+y9TbfM1bqb9d1XdXFWXMgx0uPcy1Xd7S3SjYRVwCXBvfn+j4YFTtnkxt795+slJ3yBZSH9Gtv0gK/vm6TjH5kEMN4r2nnS9i9SfvUfmnwSsnXTdC/05a9ufzsq+eTrOsbnHyPxTgbMmXfcC+nIg8KE2vxPDpZsdJ1LvEr4QBwE/agHxqvbYsQxngABbAp8CLgK+A9xn0gdvgf15CMNf7BuBDcAFk655AX35CvBTYH2bTpl0zQvsz38CF7S+fG22sJz0NFdfpmy7ooN9zGPz+nZszmnH5v6TrnkBfQnwFuD7wHnAYZOq1SEFJKkzfvJUkjpjsEtSZwx2SeqMwS5JnTHYJakzBrsWTZJb2wh95yf57Difuktywxzrt0/yopHl3ZKcuAi1rk5y/kL3M88290ty0HK2qT9OBrsW001VtV9V7cPwKeIXL8I+t2cYCRSAqrqqqlb0sMjTaZ+u3o/h/0JLS8pg11L5FiODJCV5eZLvtsGeXjN14yTbtLHfv9fGTt84ct4bgL3aO4E3jZ5pt3H8Hziyj9OT7J9k6yQfaO2dPbKvabUxwU9u7zIuTfJ3bUz6s9tgTjuM7P9tSc5s70oe2h7foT3/3Lb9vu3xY5K8N8lpDMM5Hwsc2vpyaJKHtn2d3f6930g9n07yxST/l+SNI7Ue2F6jc5J8tT02r/7qj8CkP83l1M8E3ND+3YLhU8UHtuXHMXzhbxhOJj4HPGLKc1bRxk1n+Dj2RW371cD5I238bhl4KfCaNn8P4Edt/nXAs9r89gyfFtx6Sq2j+zmitbctsDPDSKNHtnVvBV7S5k8H3tfmHzHy/HcAr27zfwmsb/PHAOuArUbaeedIDXcFVrX5xwAnjWx3CcP4SVsClzOMU7Izw8fU792222Hc/jr9cU2rZkx8af62SrKeITTXAV9ujz+uTWe35W0YBkc6Y+S5AV6X5BEMY9rvDuwyR3ufbG28GngGwx+Tje09OcnRbXlL4F7AD2bZ19eq6nrg+iTXMYw6CMNHw/cd2e4TAFV1RpK7tvsIDwee1h7/nyQ7JtmubX9KVd00Q5vbAR9KsjfDSIF3HFn31aq6DiDJ94E9gbsBZ9QwwBRVtXHQvE3przpmsGsx3VRV+7VQ+xzDNfa3M4T266vqv2Z57jMZzkj3r6qb2+iFW87WWFVdmWRDu/RxKPDCtirA06rqwnnUPjqC5W0jy7dx+9+TqWNwFLMP6XrjLG0ex/AH5akZvhry9BnqubXVkGnah03rrzrmNXYtunameRRwdJI7Al8CnpNkG4Akuye5+5SnbQdc3UL9UQxnqADXM1wimcnxwD8B21XVee2xLwF/v/EbudqXUyyWQ9s+Hw5c1/p6BsMfJpIcAPysbv+tTRtN7ct2wJVt/ogx2v4W8Mgk925t7dAeX8r+ajNksGtJVNXZDCP2HVZVpwEfB76V5DyGr0KcGtYfA9YkWcsQkj9s+9kAfLPdrJzuCz9OpA37PPLYcQyXNc5tN1qPW7ye8fMkZwLvYfh2KRiupa9Jci7Dzd6/meG5XwMesPHmKcO3Ob0+yTcZ7kvMqqquAV4AfDrJOcAJbdVS9lebIUd3lMaU5HTg6KpaO+lapNl4xi5JnfGMXZI64xm7JHXGYJekzhjsktQZg12SOmOwS1Jn/h+WgqliUcRO1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"/>
            <a:ext cx="11579384" cy="752168"/>
          </a:xfrm>
        </p:spPr>
        <p:txBody>
          <a:bodyPr/>
          <a:lstStyle/>
          <a:p>
            <a:r>
              <a:rPr lang="en-US" b="1" dirty="0" smtClean="0"/>
              <a:t>Air Quality – </a:t>
            </a:r>
            <a:r>
              <a:rPr lang="en-IN" b="1" dirty="0" smtClean="0"/>
              <a:t>Model Development – Comparison of 3 Algorithms</a:t>
            </a:r>
            <a:endParaRPr lang="en-IN" b="1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482" name="AutoShape 2" descr="data:image/png;base64,iVBORw0KGgoAAAANSUhEUgAAA3kAAAF3CAYAAAAYZYKMAAAABHNCSVQICAgIfAhkiAAAAAlwSFlzAAALEgAACxIB0t1+/AAAADl0RVh0U29mdHdhcmUAbWF0cGxvdGxpYiB2ZXJzaW9uIDIuMS4yLCBodHRwOi8vbWF0cGxvdGxpYi5vcmcvNQv5yAAAIABJREFUeJzsvXt0ZGd55vv79qVuUklqXbtb6gvdtjFpAw70CYwn8nICjk2GZSaBZE7CZNIznYWH5GTsE5KY5QTCmMELZ0imvWYyXnbwjDKcIYHEZOGVBBiTGY/FeGHHEENobJpWX6Vu3W9Vqtu+fOePr/ZWVamqVJJKl5a+n5dWqXbt2vsrqV3aT73v+zxCSolGo9FoNBqNRqPRaHYHxnYvQKPRaDQajUaj0Wg0zUOLPI1Go9FoNBqNRqPZRWiRp9FoNBqNRqPRaDS7CC3yNBqNRqPRaDQajWYXoUWeRqPRaDQajUaj0ewitMjTaDQajUaj0Wg0ml2EFnkajUaj0Wg0Go1Gs4vQIk+j0Wg0Go1Go9FodhFa5Gk0Go1Go9FoNBrNLkKLPI1Go9FoNBqNRqPZRVjbvYBG6O7ulkePHt3uZWg0mibyrW99a1pK2bPd69gI+r1Jo9md6PcnjUazE1nLe9MNIfKOHj3KK6+8st3L0Gg0TUQIcXm717BR9HuTRrM70e9PGo1mJ7KW9ybdrqnRaDQajUaj0Wg0u4gbopKnKef51yd58oULXJ3LcGhfgvvvPMZdt/Zu97I0Gs1u59xz8OLjMH8ZOo7AHQ/ALXdv96o0Go1m0xkeHWbo7BBj6TH6W/s5deIUgwOD270sjaYmupJ3g/H865N8/NmzTKZydMRtJlM5Pv7sWZ5/fXK7l6bRaHYz556Dr/wmpCYgtk/dfuU31XaNRqPZxQyPDvPoS48ylZ2iLdLGVHaKR196lOHR4e1emkZTEy3ybjCefOECtilIRCyEULe2KXjyhQvbvTSNRrObefFxMCIQSYAQ6taIqO0ajUazixk6O4Rt2sStOEII4lYc27QZOju03UvTaGqi2zV3EI20YV6dy9ARt8u2xW2T0bnMVi5Vo9HsNeYvQ3YB8gvL26Lt4OW3b00ajWZXsdaWyPW2UK71eWPpMdoibWXbYmaMsfRY4y9Oo9liNlXkCSE6gM8CtwES+FfAD4AvAEeBS8DPSynnNnMdNwJBG6ZtirI2zEegTOgd2pdgMpUjEVn+1WUdj4F9iW1YtUaj2TMUsuUCD9R9M7I969FoNFvCVs2iBS2RtmmHLZEf+8bH6Ep0seQsrTh3tf0ffelRHubhVYXhWp/X39rPVHaKuBUPt+W8HP2t/au+puBn12K3gIQld+Vr0Wg2g82u5D0OfFVK+QEhRARIAA8Dfyul/LQQ4qPAR4GHNnkdO57SNkyARMQiU3B58oULZSLv/juP8fFnz5IpuMRtk6zj4XiS++88VnY8bc6i0WiaSmZqbds1Gs0Nz3qFVPDctYjD0pZIANdzWSgskHbTHGs/tuLclfsHt2e+fWZZWFktICgTibWeN3R2qOr6hkeHmc/Nc2XxCpZh0RvvxTItHM/h1IlTDf3sDAxG5kcQCPa37F/Tz1GjWS+bJvKEEG3AncApACllASgIId4H3FXc7U+A59nlIq+ZbZh33drLIyhRODqXYaDK8RqtCmo0Go1Go9FUMjw6zJlvneGH8z9EIomaUXrjvSSjSQDOfOtMVQEXCLuR+RHSTpqOaAedsc5Vq3KwsiVyJjeDIQx86SOEwPM9prJTPPj8g9zeczvn587T19JXtm7Xc7myeIXDbYcRCC4sXEAiOdhyMBRWWTdLb6L8Wqi09bKs+ma1MJubJRlNcqDlANPZaa4tXeN4x3F+6+RvNSxaLy1dwjRMkDCbm+Vo+9FwHy3yNJvFZlbyjgFTwH8VQrwV+BbwANAnpbwOIKW8LoTY1apjM9ow77q1t65Ya7QqqNFoNBqNRlPK8OgwH/vGx5gvzCORAOS9vBJ09CORXFm6Qnehm8X8IuNL47w69Sp3H76b70x9B9u0yTgZPOkxm5slYqiW7lpVOVBiZyozxUx2hp54D8loEsd3ALANm3QhzfWl6+Eap7JTpN00ds6mK94FQCqfYjQ9ikQysTRBwSvgSQ+JZGxpjIHWAWzTZqGwQM7LVW29rKxcXly4iOM7JOwEbdE22qJtZN0sHdGOVcXZWHoMA4NLS5fIuBkMDAxhhK9Lz/RpNpvNFHkW8Dbg16WULwkhHke1ZjaEEOJDwIcADh8+vDkr3AKa3YbZCNqcRaPRaDQazXoYOjvEorOIJ72y7T4+V9NXw/sTmQkEAktYeL7HX1/8a4Cw+mZgIBBMZCZwpYsvfTzPI11IAzCdnebf/K9/gylMYmYMUGLravoqXU4XpjBxfIfueLc6hu8ikRjCIF1I43ouE5mJcB2BIDUwyLk5fPzltUuf60vX2Z/Yjy1sFnOLXHev40kPU5i0WC285+h7eGj4IbJOlogZoSvWhSc9DGEwvjSOXJKhQLu4cJGPvvBRprJTNdtRW+wWRuZHMA0TgcDHx5c+SLi0cIlkJEl7pJ3TXzu9rnnHynbYk30neWXilZptqrpiuPfYTJE3CoxKKV8q3v8LlMibEEIcKFbxDgBVA96klE8BTwGcPHlSbuI6N5VmtmE2ijZn0Wg0Go1Gsx7G0mO4vtvQvhKJI52ybb5U4ioQWZ7vle1/NX0VAwPLsJRwE5IFr9zUaSY/Q6vZSmu0lYX8AvkSF19f+kxly2eBA4FXet5KPN9jMjvJkeQRxjPj5L28Wj8OeS/PU999Cle6CAQZN0M2ncUoJo15eCuO99cX/5qOaAcHWg6Elcn7pu/jlYlXOD93ntn8rHqut/K5Bb/AZGaSrJtlobDAXG6OsfQYL4+/zMHEQX73H/1uzfnAobNDnJ87z0JhAUOo9U1mJvm78b+jN9GLbdhV21SbMf+3GwLhd8NraJRNE3lSynEhxFUhxBullD8A3gV8v/j1y8Cni7df3qw17ASa2YbZKM2sCmo0mk3m3HMqa27+MnQcgTsegFvu3u5VaTSaPUp/a/+mtxH6+BT8AsCKimFA2kvjSIe835yYFh+fvJfnUuoSjlcuTCUSV7rh98FtNXFXykJ+gYyTCV/Lf/7Of8bAqCk0AyJGBAeHrJsl42RCcSmRXM9c52Pf+Bif/PFPlomP0lbStJPGk96Kn91kZhLbsJX4E2qucS3zf/UE0EZMeHYKu+E1rIXNdtf8deC/F501LwD/EhXA/kUhxGngCvBzm7yGTaMRQ5XtEFzNrApqNJpN5Nxz8JXfVKHisX2QmlD3+UzjQk+LRI1Gs0FKL+53Es0SeKUUvELTjiWRocALWE3g2YZNV6wrnB+sdswldykMWg9+L7O5WfKuqj5We1619Tg4pAtpWuyWVX+3T7z6BJ/93mfxfI+IEcH13bLq5KuTr2IIg554D8ISq7qSNoNmV93W6qx6o7OpIk9K+SpwsspD79rM824FjRqqbJfgalZVUKPRbCIvPq4EXqRY2Y8koFDcXkuolYq6SBKWpiHWvn6RqNFo9jSV1Y0LCxfKZtw0yzTj5+L4DteWrtU9hyc9zs+dL4tgyLrZdZ3v+tJ1OmOdHGk7UnOf4dFhnv7e0/jSxzZsPJRpjm3YPPGdJzCEEc4vjmfGAUhGk5tqHrMZVbe9Fmq/2ZW8XctaHCy14NJoNFWZv6zEWSl2HOavVN+/svI3fQ58B4SA1DXwCiBM+NtPqP1ffBwmX1P7mFHoeWP9Sp+uCmo0e46guuH5HhfSF8rm3zQKU5ihU2cz8KSHgVF2vFLjGFOYONIpi2BYD8E55vJz/N6J36u539DZITxfibjgeS4uGVf5RwQiL/iazE6SjCYbCoRfL5tRdVtvqP2NirHdC7hRuTqXIW6bZdu0g6VGc2MghPh/hRBnhRDfE0L8qRAiJoR4gxDiJSHED4UQXyi2mTeXc8/B0HvhzJvVbbQNnJJPZ3MLSrilxtXj554rf94XPqiqdYGwkx74PqTHoZAG3wW3AJPfh2dOw9WXIDMNuUVV8Zu9oERicNzKtX3lN9XxS6uC1fbVaDSbxla/P42lx0jlU1xJXdECrwoC1ZrYFetq6nEHkgN0R7tXnMvHp+AVyLrZcHYwcPVcKz4+ESNCq9VaVxiNpceImJFyAxt/ue200ogn7+V5feZ1xtJjnOyr1rC3ccbSY6HrakDMjHF+7jynv3aae5+5l9NfO83w6HDDxzx14hSOp2YhpZThz7heqP2NjBZ56+TQvgRZp3zgVTtYajQ7HyFEP/BvgJNSytsAE/i/gceA/yClvBmYA0439cTVRFR6Ugm7QgayC7BwVQm4toNKkH3xn8Mn++DzPweXhsHLg5tVlb7cAiCgdP5D+oCnbvMLqrKnHlD7LU2rKuCLj69cX2nrqBDqtta+Go1mU9iO96cWu4Xp3HSzDrfrkEhybg6BIGpGm3bc6ew0iUiC7lg3AhGeyxAG/a39qjVyaZxUPoVt2KscrToCQTKSxJFOXVHU39pPMpJEIvGlj5RyxWxhsMaSDeyL7uPZkWfXJLQapb+1n5yXK9s2m5sl7aaZyk6VtXA2ev7BgUEefsfD9MR7WCws0hPv4eF37E7TFdDtmutGO1hqNDc0FhAXQjhAArgO/CTwi8XH/wT4BPBE085Ybf4OwLQh0QmjLwMCDLMo9jyo1RokPVi8pgThWvAKtdtB19o6WsrQe3WLp0bTPLb2/UmP3q2KK12mc9NhpEIzyHt5xlJjSCSmMDEN1RIqEAgh6Ev0MZYeYyo7RavdGrZOVlLPzVMimc5O0x3vrjnXNjw6zHx+numsen3CEHi+WkfcjJPxMivaVA0MpJTM5mYxhcmZb50pO95azVKqPefUiVM8+tKjgKrg5bwc8/l59kX31WzhbOTcgwODu1bUVaIreTV4/vVJfuGpb/Ljj/1PfuGpb/L86+Vxfnfd2ssj952gNxljIevQm4zxyH0n9OydRrPDkVKOAZ9BufteBxaAbwHzUsqgJ2UUaG6T/vxlJZpKseOqzfLUX4EZK7Zb5tTtaldeXqFYuVsjThY6Dq/c3nGkvHW03r6V6BZPjaYpbMf705K7tLJKo6nKas6ZjWIKM4xoCELSC14BIZXAm85O0xpp5WDLQXzps1hYrHqcqBnFMq1QfIrif6V0x7vpinchhGo7tU07dO4MzE0c3+Fgy0EMw8D1XY61H+PDb/0wnfFOLGGtOGbwczBQwfcjCyMMjw6Hx6tXaRseHS5rt3zi1SeqPgdYUXVrtVvpjHWWrSUwTmnk3HsNXcmrwlqcM290UddIDIRGs5sQQuwD3ge8AZgH/hx4T5Vdq6osIcSHgA8BHD7cgAAK6DiiRFCkpKU7EFHnnlPtlWtiHR+/CwP8gqq2VXLHA/DlXy1WEV0wLIgm4Z5HVz/uWtxBNRpNTbbj/am/tZ/rS9eRUpf0topK0RQxI+S9vDJbkXYYMG+ZFrf33q4iFLKzeHhIKfF8L8z9s4RF1IziSAff95HIsBpoGVaZKErlU8zkZriyeIXTXzvNWHqM6ex06KrZl+jDNEw6Yh18+PYPc1v3bZz59hlG5keU66bv4UoXicQyLIRQbqOWsELhWM8spZpj5me/91n2RffRFm1b8Zyn73m6rOp2+munaxqn7LV4hEbQlbwqlDpnCqFubVPw5AsXtntpTSUQs5OpXJmYraxaajS7jHcDF6WUU1JKB/gScAfQIYQIPvgaAKp6XEspn5JSnpRSnuzp6Wn8rHc8oARWIQNSqttAcH29tuvZ+qny9i4MeOsv1hFglZ/mr+PT/UZbPPcylQY8jVY+1/s8zY3Elr8/nTpxat0zX5pyGq2IBkKp9DlW8dfr+A6WsJjJzjCWHuP83Hlmc7MU/AIFr4DjO2UVRSGEcr8sCj+Bum8bNkeTR8O5tlQ+xXhmnIJfIGJEuLx4mbH0GK7vYgoTV7pcX7qO67lhpMDgwCDP3PcM//En/yOH2w6vyOjzUfN7vfFextJjjMyPMJ4e54dzP+TSwiXShXRZREGpEAsqi57vkSqkyn4+tWIN6hmn1DJq2a3xCI2gRV4V9opz5l4RsxpNBVeAdwohEkIIgcrt/D7wv4APFPf5ZeDLTT3rLXfDez4DyT7Izavb9xTz7GbPsy5BVQ+zolHDjEBrrzJwqcaLj6u8vZ43Qt8JdRtrX7vxSqMtnuvlRhc663Ux1e6ne4Utf38aHBjk3Yff3azD7SlKZ/RMYa5NLMvlts2gihdgGVY4f5awE+TdPJ70VhxCoObnltylUHz5+HjSo8Vq4d1H3h2KopncTFjl60n0kCqklJtn0PYvlYvm1fRVFguLK9ocM06GQ22HQvMZx3cQCA60HMAyLVrsFtJOmoJfwPM9Mm6Gq6mrXF+6HkYUVBNiESOyIqB+NjfLYmFxhVlMPeOUakYtuzkeoRG0yKvCXnHO3CtiVqMpRUr5EvAXwLeBf0C9Dz4FPAT8hhDiPNAFPN30k99yt6rcdRxWM3ovPq4u0iUq364pCCXOwtYroQQeQrl5Tv2g+tNqzQw2UpWrVp3cDLZC6Gy2iFyvi6l2P90TbMf70/DoMC9df6lZh9tTlFbUPOmtKeqgJdJCq926Ii/PFCYHWg5wsPUgXfEuZnOzWIYVZtjVW0Mpi4VFnh15lvuO30dPvIesm8Xz1Rqvpq6ScTNhuLvruxT8QriOhJUom2crrcD1xnuxDRvLULOApmGqqAcJJso8JliTRDKfnw9jFqoJsbZoG6ZhhtW5meyMch61ElVn6wYHBnn6nqf56vu/WtbOudfiERpBi7wq3H/nMRxPkim4SKlud6Nz5l4RsxpNJVLK35NS3iqlvE1K+UtSyryU8oKU8seklDdJKX9OStn8wKhaIiW5n6ZY3EVaVfzC/rcURYANdkw5dhrFt/taOVgbMV6pVp3cDDZb6KwmIpshAFcT07XOsRERrrmh2Or3pzPfPsNcbq5Zh9vTNBqWfrDlII8NPkbGzYQtlmGMgpRcWLwQVryCiplt2CvaQeudz5UutmnzysQrnOw7WdZqWVr1C4RZKREjUmbQUlqBS0aT7E/sVxU4vxBW06az02S9ir8hRV6ZeAWoLsRsw+b0bafD6lzGzZCMJEkVUpyfP8/E0gSO74RrqcXgwCD3Hb+P6ew05+bOMZ2d5r7j9zV9Hq/SOGYnG7vsOZG3mmsm7B3nzL0iZjWaHcOLj4NTgNQ1mPgezI7A/FVYmmrO8ZMHVSTDHQ8ogSeECkv3XHByKnIhv1RdnNSbGVyNU38FD35X3W6GwAuEz+UXYXEM8iVOc80UOvVEZLOqiPXEdL1zbESEazR1uLRwCQ9PO2xuITk3x+DAYJnZTSDkTMPE8z1yXo5UPoUnPfJ+nryXb1hEBriey8j8CH/8D39ceyfBikrieGYcx3PCebbKClwymiQZSZKwE4ylxxg6O0TWyy6bvpSIVgOjbMavst3yvuP38crEK2HsARLShTSuXJ4VnMnOMDI/Uve1Do8O8+zIs3THu7ll3y10x7ubnuF3ozl47il3zUZdM2F3OGeuxl239vIIajZvdC7DgHbX1Gg2l8nXlEDxfZV1F+A0qUV6aQLe+WtKaPW+CaZHIDcLngMIEJYSgV/5TaCi4nbL3Wrbi48r0dRxeGdk3gXCx4goQefmYWEU2gcg2rY+oXPuueLrrMj2q5cVWC3ncD1Oonc8oF5PoXhsJ7sspuudo97zNJqNoLXdljObn+Xtn3s7bjEVQyKxDRtDqEgCU5gs5hZZKCyUBaWvBYFgMjtJxIzUbSOtrOJ50sOTHhOZCX6090cBVmTWzeZmV+Tv5d18uM6yDwwEZXNxpTl11dw2004aQxjhvKOBgS98Cn753F4lW+GuWescZ759Zs3ZgFvBnqrkaaORldx1ay9/+qF3MvzQT/KnH3qnFngazWbiO8VZueZkLa2gpQ++83klYu54AOziLJ4RUXN5hqFaQ0tbHEvbAwMx8eB3l0VH0Da4Xjba4lgqfFp6VIVNSlXlWs8M4HqrZc1ql6xnwFPvHPWep9FsgKPJo8DaRYRmY1SKloJfIOflKPgFfOmT8TIo75314/outljZ5tkIju+Es3SVFbiMm1mRvxcxI5jCDOf8YNmMptZcXDW3TYFQc31SOXf6UrWz2qK+qc1WuGtWO0dQLd2J1b09Vcm7OpehI17+j0QbjWg0mi3DjAKZGiHmgg3P5ZVWfk79FfAZ+OIH1XHNiBJJsXbILsDoy/Dvb1aVxVgntPYsC55rv6jEohFZFkL1OPdcdbFRWoUrFVSVVcR6lFbXYu3qdmlKia9k39qrjeutlr34eO2cw7Vyy93V11wvS7He8zSaDfDg2x/koRceIuWkVt9ZsyX4+GRd9YHTettoBYK+eB9zhbm6Ar5UlFVuD2bpoLwCd+8z99IWaQsfS+VT+FK5egazg570MA2T07edrlnVGkuPlR0HIGbFyLpZLMPC8R1swyYZSXKk7Ujd19vf2l8zQ69ZVDvHZHYS29iZ+XybWskTQlwSQvyDEOJVIcQrxW2fEEKMFbe9KoT46c1cQynaaESj0WwrPW9UMQYrXNKaIPACSqtLt9wNAz8G+94AXTcpkZRbgMWrgKHEnpuH9DWY/oGqNBoR+OYfrZxNq0e12bRzz8GXTqvWytQ1KKTWZ5RSWV2LtavZwyN3rG8GcL3Vso3MLDbKVpxDo6lgcGCQx+58rOzCVbNzWG+F1ccn7aYpuLXbHGsJPABDLM/SVZqNtFgtK/L3fHxsYWMKZeRyvOM4Z+46w4dv/3BNs5JqbpvJSBLbtOlr6eOmjpvoa+mrWw0MONl3kmvpa5ybPcelhUvMZGea7q5ZzTjG9V26491l++2UfL6tqOT9hJRyumLbf5BSfqaZJ3n+9UmefOECV+cyHKoxW3b/ncf4+LNnyRRc4rZJ1vG00YhGo9k6gkpRpB3ycywLuyYIvCCfqbK6VFmdSo2r7bE2SJdU6NwczF2CRC/k09BxdA3njpTPpgUVvMKSmgP0nOU5ukhybS2OzZ5FW2+1bCtmFnfqXKRmT1BPDGhuPASCrJvFNE1MaeL4TlkAu2VYYfWtkqDNsr+1v+rcXCqfUqYxMVXJCmb+omaU3kQveS/P9aXrfOqlT9HyrRZmc7Mko8nw+R//Px+nM9bJdHaatJtmX3QfnbFOcl4O27D5ldt+pcyMZbUZt8B0pSPawWJ+kbyXx827/Mptv9LUatrgwCAP8zBDZ4cYmR8JW26nslMYwqA10gpsTj6f67sr8gRXY1e0azZqqKKNRjQazbZyy92qFfIbf0hTq3egqnCT31etjfc8Wn7OUuEgfWg/VMPRU0JmAuyEEj6rVfACKmfTgpZIK6YEnmEos5n0JCSttbU4Nlv4bEQ0bkW7pG7J1Gwxw6PD/Pb//m08Vl7sa25MDAwQaq4uZsZAKAEmpaTgFzCFSXuknelcZQ1GZd0JBC1WC6dOnKppNhIEv+eLsTy2YSORXEtfw5c+hjAYaB3g4sJFHN8hYScQlgpvn8vPkXbSvKH9Ddg5m/n8PK7vcrzj+LpMS4I1tkXb6Ip3AZB1s2Xtps0iWNujLz1Km9mGE3EYXxpnLD3GwZaDWKa14QqiL33yXp6CVyDvKWdVz/cwxNoaMDdb5EngfwghJPCklPKp4vb/RwjxL4BXgI9IKTcU0FJqqAKQiFhkCi5PvnBhT7pmajSaHcylYWg/rARUfhFmm2j85BVURe7at1e6R576K7XP0HtVJcsrsFJoFu+39BTbBlkWQvWorB4Gc3QtPSrywHPA91RG38IVePMH1va61ip8qrlnwvK2SFK1oebmdbVMs+c5860zpN30di9Dswr1WitX7CtUpS7v5fHxQ6fKICsvYkbIuBlMYSpzkxIzMB+fm9tv5sG3P8jgwCCfeulTK+fmzBiLhUX6W/uJmbFQ1AE4UlUMY2YMIdRsniEMxpfGsbJWOGtY8AoIIeiKd5GwE/TEe3j6nqfX9bOpnO1LF9JMZaa4sniF01873XS3y1LhG5jFTGWnmMhMcHvv7Ws6n5QSx3dCMZf38ipcvgoL+YU1rXOzRd4/llJeE0L0As8JIV4HngA+ibqy+CTwB8C/qnyiEOJDwIcADh+u/6mvNlTRaDQ3DIEAyi2o9shmk1+EF/69msOL7VMxCl/85ypuoOeNcHRQmaoIE6XiSileQKTGYfAjSpAG1bOZc7XPWVkJC1oiY+1qrmxpUh1bGMrk5Tufh4Nv27xMvUqzly//KiDUemL7lqt3P/0HWtxp9jyXUpeAtYkIzdZjCKNqa2U1BALf97EMC8/3kELFGgTxDMlIktncbFiNczwHKaRyxxSCdx95N0Nnh/jUS59isbCI67thhQyW2xHH0mN0x7uZyEyELpjBv6GEmeDSwiVc3y37d1X6fSqfIhlNbniGrdQQJV1Ic33pOhJJ1IyGbpcP83DThF6lqExGk7RGWlksLK4qVB3fCSt0wW1pXmLAbG6WkfkRRuZHOD9/npGFEaazKyuv9dhUkSelvFa8nRRC/CXwY1LKF4LHhRB/DPxVjec+BTwFcPLkybrvOof2JZhM5cJKHmhDFY1Gs0PpOKKEV6YofJqOVK2bC1dUBU36SlwVlpTg+c7n4a2/CN//MkyeVU8xLPDd5e+FofYrtej/RHvtU1Za+Ze2RDpLxWOK5Wy7Qmbt+XKNEJi9FJZUq2jgJrpwVT3edkDdrjfjTqPZjWhdt6MJhFMg8AyMsspbNVzpYmDwr9/yr/n6la9zaeESvlSizzZUe6SUEg8P3/fx8DBRhmC+7/Pkd5+kO95NZ6wT13dDcRHMzQXtiENnh5jKTrE/sZ+Z3AyO74RB6AuOyvgzMXFZzgMMXo8hDGZyMySjyQ3PsJXm+E1lpsLzdMW6NsXtslEnz9K2y5ybo+AVVgh1KSUzuRnOz59XYq4o7ObyG2pyBDZR5AkhWgBDSpkqfv9TwCNCiANSyuvF3X4G+N5Gz6UNVTQazQ3DHQ/An/3CsqjaLNy8ElZIJfS8/LK4uTQMv/oiPP+Ymg90i+5mgcBL7ldGLo2KoC98UHV6dt4E7/635XN0syNKcCX7lMCD9eXLVaO3ES0RAAAgAElEQVS0LTOShKVpJfAQUEirr1Lyi2oN+UUleGdHVPuqbtfU7GGOth/l/Nz5VYWDZmspDUEvrZD5+A1VXU3D5Lbu20J3y8A8JQgzn8nN4PquEmLCxDRU66ZpKHfMVCFFV7wrrOBl3AxWwVphhPKxb3yMJXdJRSYIk5itIhAkqjKICcG4Z2Uou+Mrp8qNzrCVGqJcWbxC1IzSFesiGU0CzXe7rAyHz3k5Cm6BD976QRYLi2GFrrLtUkrJZGYyrMwFgm6hUL0N0xIWh9sOc7zjODd13MRNHTdxD/c0vM7NrOT1AX9ZDHK0gM9LKb8qhPicEOJ21GdHl4D7N3oibaii0WwvjbjbaopsmZiQxeD14PviBVypwLrrIdU2+cUPKmMUK7pc/ZKycSEmJSBUDMMzp1XFrpBSVcveN4FbWF++XLXZukoHz6Atc/qcqmAKozhvWIX5K5DohuysWrMdX192n0azi3j34XdzceEivq9F3k4gEHC1Whyr3a92jM5YZ1i9CmbIPN/j8tJlHN/BFCZ9rX1MZaZUlU9YdCe6ub50HROzTJB1xjqxChZfff9XV55LFNcrJVKoFkmJxPM9XOkqQxZDhseLmTFc6YYCsyfe05SZuSDH7/1ffj9XUlcYz4wzk5uhK9aFZVpNdbscHBjkIf8hhs4OMbY0Rl+ij5/5kZ/hWMcxZrOzgKrijS+NKyFXIuhq5VHahs3RtqMc6zgWCrojySPY5vI42o4xXpFSXgDeWmX7L23G+bShikazPTTqbqspcu65za/iVUP6qoIlKtwtgyy9erEClRl4lZjF3D/PWzaT6b5FHTM3r6qKXkG9bsOCaLLcAbQaqwWpV4aaSw8w6v9sfVc5fBqmqnK29OjWTc2eJrCeb7FbmM/Pb/dyNKw/F6+SxfwiI/MjgJohMzAYz4wjhAiz7MaXxjnecZyF/AKpQorrS9fxpIePT9SMhseq1U45dHaIZDRJb8vy3/qsmyWfzbO/dX/Yznh+7jxQFLBShi3CzZ4BHR4dZjY3i+M7GMLA9V2uL12nPdLOb538rXUf1/O9shm6glfgaPtRPnHHJ9Tj0uNa+hrPX32+TNRl3OreIBEzwrH2YxxvVxW64x3HOZQ8hGWslGWmMLFNm4gZIWJE1rTuXRGhoNFoto+1uNvuec49B1/6FbZtCGZhFNoOrowLqBcrEIitRvA9VNXQWw5Rz6fBmVPiLkRUf35p5S63AJFWiHWoxyrFWGBgE2BGii6e9aoRAvDBSixXLKF57aMazQ3G0NkhHN9hyVna7qVomkSQgZf1smS9LPc+cy+zuVmybjZszXSlG7puTi9NM1+YX9GuGzEjpPIpJrOTuL6LLWyGR4fLKm6VBiSgKnURIxK2KobumxjYpo3ru+F9QxjrNkYZHh1WlbSSLL0z3z4TVso86YU/i65E15rcLgt+uTFKadul53uMpkfD+bnz8+e5uHBxRah7QNyKc6z9GMfaj4WCbqB1ANMwy/YTQmAbSsyV3lYTfo2iRZ5Go9kQ2t12DfzNR1Rla1Opk7/nFZTpSmXFql4W3dB7VcWsIYptm2bJ/oVFtb3njSXbqhivVFbuFq+p/axo9Vm+ylDzlp5lg5VaWDGwItDSt/y83IJyE5W+ns/T7DnG0mMs5hfxpW7V3C1IZFmrZVDFCx5z5XK3g0AwW5gNvy89RsbNkCqksA2bAy0HcKRTJsaCqtlYegyBIGJG6Ev0YRomxzuOc7LvJJ977XNkHHUt0BZt42DrQeW4KV2QYBlWw8YopaKuxaoesD6bm8U0VJC7j4+Ukt54b90PMQK3y8AYpeAXQrdLx3e4uniVkYWRUNRdXLxYM5S8xWrheMdxVaUrztEdbD24os3SNEwiRkRV54oVOsuwKI64NQ0t8jQNoWeuNLXQ7rZrYP7y9p7fjCjTFR5a3lY591YZK1BZMauGV6zcAVBsgwxwc1DS9gNUr5xVtl9aMVVRnLus2ivNiKq8dRYNtSqrj4YN8c5iXEMNom3wf51WzqEFVOVvsSgM2w/p+TzNnqO/tZ9r6Ws6OmGXI4RY8dmfLWyEIfA8VfEqbc/0pIfjORxtP1rmIAnw777575jLz4V5d6BEYd7LM5oapTPWyXuOvodnR56lO95NrFUZvUxnp5nJzlDwChjCQCLpiilTl9WMUUqNY9oibSsC1uNWnGvpa+q1FsWqgYEvfCazk7y1R02PVWu7DNwuHc/h0uKlMlOUS4sqAqIaSTvJ8Y7j4ddNHTexP7G/TKgZwsA27LJ2S9uwV1TxNgst8jSromeuNPXQ7rYNcO45+PrvbdHJ6lysSVEurgJ3Td9Vosp1V4qcoGJWDyFUAbH9CLhZJbikVCLNsCDeUb5/NeOVSjFpt5S4Y9pqri89AW/75eV9Iq0w9QOQrnptdvnFyAre90fqdR18mxKVoy+rtbYdWK4W6vk8zR7iZN9JXh5/ebuXodkEyhw5i/l4gaARCIQhcL3laIOCVwhdNoPnxsxY2TFTuRTT+dpZbT4+aSfN1y9/PQwLB+iKd5Fzc0xnp1U4ujTojHaG7perRSiUho8DYcD6dHaa1kir2uZ74Wvxpa8mB4qVy5+56WcYS4+FbZc5N8elxUtl83OXFy/XzCFsj7SXOVwe7zhOT7ynTNBZhhUKuYgZwTbtMIdwu9AiT7MqeuZKUw/tbrsKQRviakJpsxFFH+tSM5Vv/KGaozMsVdXKTkMuAn/2z5RWjLbCzfeu3gb5sZLqWVgZLLZ9vvkDxcpZZuW8XymV7Zel7TXBrIPdqiqR596mfqZBDqCUgCx/TjUC4XbL3errzJuVsCxtkblR5vPqOY9qNA3yysQr270EzRYQCJ9S507Hc8oquD4+vvTxPR8hRBgNUFrJm8nPrHoux3cYWRjhQMsBXM9lJjdDzs2FURCHWg9xbeka84V5YvkYtmmvGqFQOftnG2q2r7Qt1RAGpjDpinUxm59VWYHCYKBlAEMYPHPumVDUXU1drdmi3Bnr5KaOm8pm6LpiXaGgC4xQgrm5YHZurc6XW4EWeZpV0TNXmtXQ7rZ1ePFxcArLWXTbhfTAjC2LqxcfL7pd2qoKJ4SKOpDF6pkZU8Ls7DNw4v0wd6mx8wQCKuDcc/DaszD9w+UsvTd/QJ3/b35jWaBUtl8Wqgg2Jw3Xv7vc2pkaL7pqrpNKYQmNxztsJ6s5j2o0DRLMU+l2zd1J6e/WxEQKGRqS1MJDVdredfhdfGfqO8ByFpxE1g1jD9o+PekxkZkoW0OwDiEE/a39TGQmGM+ME7fi2MJm6OwQQNW5vMrw8c5op4p6MEzmsnNlQexpN03CTpB1sxS8AlfSV3ho+KEVxwTojncrIVficrmvpKPENu3lylxR1G3ECGWruXFWqtk29MzV3kXPYjaByddUrMBO4E3vUyLg3HNw9WUl8nwPTFvNvQWCSRhgCMACz4UfrsxGKuP5x+Cbf6ScNKOt8M5fUxl8pe2gZlS1bS5Nw999VrlmlgqU93xGfQVVwFoXnfnF5dZON09do5kyDGWsUlr5qucqupMJRK7vwOw1ZagjTNUSrEWeZg30t/Y3NSRas/nUE1mlRMwIeS8PqFBtIQQRQ23zpb8iZL0UH5+/ufg3KlvP8zBNk+5oN4Yw6pr0GMIgYSVIOakVweegDEems9McbT+KlJJrS9fU3J4Zq+myKaXkg7d+kMf+7jFc31UxAkKZnBiGioUIzu1Jj8VC9b+3fYm+FRW69qhyWK6MKQjEXbONULYaLfI0q6JnrvYmehazSfiOaic0LPX9lmFA6YWAGYHRl5Tw+s7ni0LOUgLMK4BX8sestO1EmEq81eOF3weEqgoWMur+zAi89uViO6itzrM0tXzMtoPq+9JohFN/tSxSPtFe42SysTnBFfgqvy/RXVtYlrqK7mTmLwMmpMYAoX5f0ofp15WA3+nr1+wYTp04pWfybjBWE3ii+J/ru1iGxYHEAYQQTGencXwHT3qYwiRqRsvMUyoJ5vRswyZuxpnIThAzYzWz3wD2RfexUFioKQQFIhR/k9lJdexidS64/S/f+y/8aO+PkvfyKr7Ad+iKd/ETh3+Cr1/+OpOZSXzprxCRpfN0ESPCOw+8c9kYpf04rZHWMKagMqrgRqrOrYXd+ao0TUXPXO1N9CxmkzCjQKaYIbeV+Cr43DABCe0D6v43/wisFiUKylzDSj7N9b2iCCxW96KtKmqgFlKCFbR0F6t/Z/+CYh8oePni3FzxPJXD6Gudgzs6qCqEa20xW5peGYBeKixvFDqOwOgrKGFdFORSquqeNo3RrIG15JJpbgwsw2J/Yj+WaTGdnSblpFYE3XvSo8VuqSvYYFkwppxUOHNmG3aZwGqz28i4GUzDJONmlo1PquD4DnEzTtbN4vou+xP71RygVHEHBgYXFy/ylYtfCTPoRhZGmM7WNnuxDZuoGVVfVpSIESHjZvjoj320rDoXiLrNqM5Vy+zbCf9vaZGnaQg9c7X30LOYTaLnjTD29+CvUg1rFoENtpdXc3amDa29yj1SSsgtAsXsujKE2ie/oB7znGVDk3f+Gjz/aO1zVv5BF6Z6vhUrziJW/FGt/CO71jm4b/yhct/0vbVVR738slhdmoLZkRszG++OB5Q5Dqb6NUofkJDcf2OYxmh2DMOjw9u9BE2TMYRqYTSEEbZrVmMqO9XQ8QQCX/rYQom7/Yn9jGfGw+1diS7snE3UinJt6dqqx4tZMdoj7RxqOcS8Mx+GrZfO7j3yzUeqvq7DycNhZe54x3H+5Pt/wmJ+kZgVwxAGAkHOy3EkeYRDbYcaen0bpTLeYb3h7puBFnkajaYqehazSdzxAPzpz2/d+YShhE+svTz0GyAzTc3qlzCg8w2weF3tJz313HC+ro7Iqzym9FQVMKxeVjzuFVT0Qet+JULXOgfne1BIrRSLqyJUyDqyWH2M3ZimJbfcDT1vUi2x0lOtuK29qlKb7Nvu1WluIM58+8x2L0HTZKSUSCnJ+7UFXsPHKgarG8LAwyNiRMLYg0Ak9sR7+JHOH+Frl7+26vEsw+LdR97NyPwI17PXy0Ro6WygJSwOtx0OYwuOtx/naPtREnaibGYuZsX4/Zd/H0962IZNzsvh+R7/8rZ/ueLcT7z6RBjOHjEj7IvuC01gNlJ5q4x3aDTcfSvQIk+j0VRFz2I2ia0WDm4erIgSZ0Hod2Aqkqljfy09VeVqO6AEYrJPtTI2iueqCp70AAknPlBs2TRByJJqn7EszhavQPetcM+jVX5OdQxVDFOJtDqfUldFmEpgGpZaQzQJqWuq2vil0/CzT6/t9xXEGEz9QK3FsKH3TVtTGXzXJ5YdNm8k0xjNjmF4dJiR+ZHtXoamyRjCqGp6Ug3LsPB9H0MYuLJ66LePT8JIkPfzJCNJpJRYpkV3vJv7jt/H1y9/veG5Ttd3+fNzf171MVOYxMwYbdE2umJdTGWnmMpMcc+Re7jz0J28fP1l/tv3/1tZS+RPHv5JbEM5c56fO48jHSJGZIVT5xOvPsGT330SIVT7adbNknWzdEe7N1x5q4x3gNXD3beKnRfqoNFodgR33drLI/edoDcZYyHr0JuM8ch9J3ZF264QokMI8RdCiNeFEK8JIf6REKJTCPGcEOKHxdt9qx+pQYqffG4NvnLRvOshZSqS7IPcvLothsbWZHEMUpNrFwtv/meq6uc76vbO34b3PwXJgXKBJ8xlUxfpqftzF1WUwtB7lWhqBCkr5gkbRBSFoxmBeCdkZ1VbqbBUZMNXfrPxNQQxBrMXIDunDGfyizA9srbjrJdb7l75+33PDVKNPPec+n2fefPafu97hK16fxo6O7TtYc2a5hNEHVjCqhuVACiBZxihaYmBgYmJUSEPTNPk/rfcz5G2IyzkF+iMdfJTR36KL537EhcXLq5pfQLBzR03k4wk6Yp1ETWiWMIiYkSImlEmliZYcpfojHWyUFjgzLfPMPS9IT798qeZyk6VtUQOjw4zODDIqROnMIRBwSuwkF/gO1Pf4eP/5+NhO/LnXvscQggsYYV5gQCzhVkV4WAuRzislf7WfnJeeUTSauHuW4Wu5Gk0mprs4lnMx4GvSik/IISIAAngYeBvpZSfFkJ8FPgoUD1cZ63cfC/8wxeacqi6CFPNZU2eLY8L+Ok/UBf/Q+9VYeK18AqwdB16fmR5W1Ctqsf7n1q5/+8/VZx/E0W7/8JyRINhFYWao86JubJtUogSs5YKpLd6Pp4wK2YFpaoA9rxR5QGmrhEal/i+at1ci3FJEGOwNF00qSkep7AI0YNbY4BSmUl4I6Az/hphS96fxtJjdMe7GU2PbnzFmh2DLWxc6eJKFxMTj9rvlT4+vu+X3Q8wMJQbpbBptVv52Zt/lrf0vIUfzP6A8/Pn+bMf/BlZN7vmjEWJZGR+hP0t+xlfGscyLSxh4eExm5+t6rj5udc+R8JKMJubxfEdbMMmGUmGLZFnvn2GufwcpmGq6iQ+c/k5znz7DIMDg2ScDJawwvOHr7f4N2IjlbdTJ07x6EuPhsfJeblVw923ik0VeUKIS0AK8ABXSnlSCNEJfAE4ClwCfl5KObeZ69BoNOXs5fw7IUQbcCdwCkBKWQAKQoj3AXcVd/sT4HmaJfJS18CIQhNmJFbFjMDUa7Dv+MqL6DseqC/yjAhh1MCf/TNI9qv2z1itOIMKSi/gg/B3EQipkvZL0wan5JPP+YtK+Bk2/O0n1MV+veuGWuKvbB+/OO/nFsWeoYxlgjZHN6cqeH7RtKSlZ20un0FWX5BRF7xWr7B2t9C9RCCOg1nRUqdTLfK29P0pCJjW7C4c6SiTFOng4dFqtZJ212785eOrz8aEwXx+np/+0k9T8AtNWaOPz1R2Sjl2ynLhVfneHzNjpAtpcm4OgcDAwPVdJfg81ZZ6aeEShjDCCqSBgRSSSwuXAMJwdAurLBswcAzdSOVtcGCQh3l4R7prbkW75k9IKW+XUp4s3v8o6tOom4G/Ld7XaDRbRJB/N5nKleXfPf/65HYvbas4BkwB/1UI8fdCiM8KIVqAPinldYDibfNU7/xlMLegcUL6kBpfvogWQt0GFSpQYqoWfkGZmshi/MLiKGRnoMasxgpKL+C9gqqcCVOdc9/RkvMU5/bKzu2p1smp15RYNMz6r3NVSh1Ciy1L2Rn48q8qZ04zql6XaUNbvxKya3H57Dii9jcj6jxuXglH34P01NrcQvcS85eVCC5Fi+JStuz96dSJU+FFsmZ34UhV7TIxaY+1c7DlIJawQgfKNR3Ld8i62VDgCQStdittkTY6Y530xHqqtngGrZ/1jru/ZT+WYYWVx2Dt6cKyKM15OQxhIJFq/UKE9x1Z/PcrWPG6hNoIwC+96ZeQUuJKN3wuQGekk6yb3XDlbXBgkKfveZqvvv+rPH3P0ztC4MH2zOS9D/UpFMXbf7oNa9Bo9iyl+XdCqFvbFDz5woXtXtpWYQFvA56QUv4osMQaPmwSQnxICPGKEOKVqakGPwWPJMFZWs9a14hUQq11f/nm4CL6xcch0btceap5DLfYLlmsgKUb/ACg9ALejCxHMBSW1LxfmJtX48JSesuCtJ5xgGGyIpah1msJv3xVtcvOqRm2SAvEuyB5UFX4Cpm1zSLe8YDa34wosRgITykhfQ2uf3dj82a7dW4tEMelrDVCY3ezZe9PgwODPPyOhze0WM3W04hIC+INju87zu+843fob+2nLdJG3IwTMSMbOreBQdyKY2FhYNAabeVA6wEiZgRTmNyy7xZ+9a2/ysn9JxFG7bUKBLZp0x3vxhAGlmGFonAsPUYqnwoFWMJKqD9NxXbSoMoYMdRrOZo8Gubteb5H3stT8AsYGAyPDvPh2z/M/W+5n7gVRyKJW3EOthwkakfpiffw8Du2P+5gM9jsj5Yl8D+EEBJ4Ukr5FBWfRgkh9kaPmEazQ9D5d4wCo1LKl4r3/wJ1ETUhhDhQfF86AFRVNsX3sacATp48uXrf4LnnigJni+i+daWICi6i5y9Da4+qaHl1ZtqkB15RkPkOFFZp0Tn3nGq16ziiWj1zC0rYlQWs+xB+siqWox6WT6puWvfD5Ov1z1etErgWcgtK3Jk2JDqVAO44vDZXzFvuBj6jXDlD0VyMZghcRtc7b7ab59bueEC9llLXV+0KWsqWvj8NDgxiYJTNYml2No3MwElUjMLU0hQfef4joRnLRgmqYzO5GQwMbNOmM9ZJgQJv6XnLijbFe5+5l8nMZFW3zwMtB3A8J2wZ9jwPH1+1WkrJtfQ13r7/7Zw6cYqhs0NcXrxMqpBansmLJznSdgSAB9/+IB/7xsdYdBZxpBOK0fZoe+ic+eHbP8yHb//whn8GNxKbXcn7x1LKtwHvAX5NCHFno09c16flGo1mVQ7tS5B1yi/w91L+nZRyHLgqhHhjcdO7gO8DzwK/XNz2y8CXm3LCFx8HZ4sEtGHDj7wPFq7AxPdg5ny5W2ZYRWlkps1luQq2CkEr6NFBSE+oqli17LyWHmjZXxR6JW2UQYXPjKq2x0KqoZe7LqS3PDdXSBd/LkUB/OLj5RWz1appt9yt2jz7boP9bwY7oSp7pq3OUdkq2yilba/VWm5vZG5kV9AtYMvfn4CWSEuzDqXZQfj4zBXmyHprN0epd0xPevjSxxQmBa9Axs3wO+/4naptiv2t/XTGOjGFWVaBtAyL333n7/LwOx5GIvH8osATBrZhYxkWCELReOrEKWzDpq+lj5s6bqKvpQ/bsMMWy8GBQT75458kZsWwhEXcitPf2k9XvAvHd3ho+CHufeZeTn/tdOi4uRfYVJEnpbxWvJ0E/hL4MYqfRgGs9mmUlPKklPJkT0/PZi5To9lT3H/nMRxPkim4SKlu92D+3a8D/10I8V3gduBR4NPA3UKIHwJ3F+9vnPnLRQfJLeKFx4qtg6aaEcvNwlt/UV1EBy2GotF2xwYZ/666vTRcbAetOLYwlPhxllQlMd4F7QPQekBtNyz11dKt1pvoWuWE671gKcY5mBEldqNJVVVKTZRXzM49t1xNq/ZYKaXth15BvVZZjGmA9c2b7fa5tVvuVhmMD35X3a5V4O3WVtZltu79Cbizv+HP3zUaQM3beXhIJNeXrvPQ8ENVxVMgzrrj3arFU1hEzSgfevOHGBwYZHBgkNt7bidiRrANG9uwEUJVCy3DKsu7e/gdD9MT72GxsFi1xXJwYJC2SBs377uZo+1HSUaTpPIpZnOzZJzMiuiFvcCmtWsWB4UNKWWq+P1PAY+w/GnUp2nyp1EajWZ17rq1l0dQs3mjcxkG9pi7JoCU8lXgZJWH3tX0k0XbVt+nWfhO0SFTAMUcOt+Fb/4RHHzbcovhX38EFi4377z5lLrQDtpBM5MgS9w0pb/sPOlkVYzBHQ+oytSkU5xti0LnMdVqmuje3BbXWHsx0sGu7fQIjblAlrYfGsUKnhCqagnrmzfrOKJEZaSkur7W4wRRFkGMxlYEtG8Fu7mVtchWvj8Njw7z0vWXVt9Rc8NT6ioJrBqvsBqu74ZzdFknWzVQvBHnyVMnTvHr//PXQ6dLHx8pJX2JvrJYg0AU1iNwjA2iF2ZyM0gkUTOKECLcHkQvbDfDo8Ob6sq5mTN5fcBfCvWJrgV8Xkr5VSHE3wFfFEKcBq4AP7eJa9BoNFXYxfl3O49G7P6bSdAK6buApypkuUUVidDzJhUhsO+wElPZGfCaEOsgUYKi44gKA682M+fmVHUraB2tlfE29F514b5ZxNqVmLzjARXCHqvIlA4rZnL5sdwCLE2pVtKFy8sziLAsnF98XLUf5j2Ida7PzCVgo3Nru1kI6QiGpjJ0doiFwsJ2L0PTZATKgdIryROtbNlcr8AL5vIsYSGkoCBVp8p0dpoz3zqzQqSsJs4GBwY53nGcy4uX8aSnKn+JbkzDpCde3skXiKKR+REKfgFb2Ny076ayts7SzLpCsYumO94dHmMjmXjNZHh0mEdfehTbtMuqjJVCeSNsWrumlPKClPKtxa8TUspPFbfPSCnfJaW8uXg7u1lr0Gg0mm2nkIJE39adz3OKAg+U2AsG3k2YGVEX+5OvqYpb75sg0rrxcwoBl19UzpWZKWq2gkq53Dpai6CltNkIA+56GD56ZblFsJ7TY8cRFYUw9TrMXVRGMn7RbbSybTNoP/ytH8LP/3/QfXxj82YbnVvbzTN9u72VdYsZS49VNcXQ3LiI4n8bxSxxYQ7m5GzDpsVqwZc+ru/iSAeJxBQmvvQZWRhZVyvkg297kJ54DwPJAY60HcE0zBWxBoEourx4mYX8Alk3S8pJcXnxctiCWdnWGbfjdMW7aI20ki6kubRwiXNz51gsLG57y+bQ2SFsUwW/B1VG27TDFtVmsAXBTRqNRrOHCVrvoglYvNacylldZPXqoXTBLag1+C5kZosxCetv1ynDiqnjS0+1LZYGvwsDELDvDcUw9mKGc2lLYSSp1pNfVN83EysGP/4bcFdFdnS9itk//HlFcLwEPNVWmpqAL34QBn5sZRtkrQrlWtnIcYKg9lJ2ixBqRiurJqS/tX9HVDU0zUUi8RvKE62OQJRXAaVUkUtWgoybWdH6CSr3TiL5yP/+CIeSh5jJzlSttgVUtired/w+Xpl4pWbrYiCKZnOzGIYKPvelT6qQoq+lL2zBLK0cPvHqE3z2e59lKjOFjzKLMYRBwko0vWq2VsbSY7RFysc5ml1l3I6cPI1Go9k7BJUpw4aeW6Hrls09X9UMvKLhCMW5OOkDfvMEnmGqalMkoUSQqHTWlMpxslRolBqbYML0D1TVTJiqGima+OepUuAFxh1/8xuqkmna5RUzgNe+XOVnaUB+QbWj+n5tM5btppEsuhvVvCT4/6mQUf+u1tsSqwHYUAC0Zmcii/9thKASGNx60qM90k7BKyCl5FDyUNn+rnRVRQ+TrJtlZG6Eudxc1WobLFflprJTYavis9OQdJkAACAASURBVCPPcurEqZqB4mPpMWJmDMd3wuB1gcDxnariaHh0mGdHnmVfdF/YXOJLn/ZIO13xrppVs+HRYU5/7fQKN85a29dLf2s/OS9Xti3n5ehv7d/QcUvRIk+j2WU8//okv/DUN/nxx/4nv/DUN3n+9QaDrDVrR0o1p1Vv7q5a692RTXSzW7dwq9Xe08CfCemrwPT8oppFW+EmKpVwy0wvC43SlsLMlBJUwlSzb5FEc0VeaUWu0jXTLSjXz5/+g+U2zhcfV9VO016uQiIAX70WIcCKVm+D3AniaTUh1Khz6E5ERzA0lZ1gPqHZXIx1vpcGcQYxM4Zt2mTcDAW/QMSM0BppVWYmJX83IkYEH18FseMjkWpuD0GqkCoTVUNnh3B8h4mlCc7Pn2diaQLHd+qKrqnsFBcWLmCI5VxHicQ27KriKKj8dcW7MIVJ1IiGrwOqV82qic9HX3qUJ159our2jQi9UydO4XgOWTeLlDIMfm/mBy+6XVOj2UU8//okH3/2LLYp6IjbTKZyfPzZszwC2mhlM8gtwMVvQHI/RFuKGWnFnDQzoqp3plXeehdcYG8LlWK0+AdaiGJ1L9gW7GdAIyHJhq1E3MJolWMEp/YgMwPvLQqi0pbCIHogqDTC8lxhEEmw7k+mDVU9DFpDR18uBpYby3EKsfZy4475y6rF03OUcU1ZuHzxtQXumdWqk7UMT7bK8bLUDKZa0PtONi9p5GfUrJZYzbbPJWk2n/W0bUokQoqwQieRFChgCpNksZ2+N97LeGY8nOkM2jUDSquBldW283PnSTmpMLTc9V2ms9NMZ6e595l7w3ZNIDQn6Y33Mr40jpRqPYZhIBAkI8mq4qi0HdI2bFzfxcAI11tPGAYunMHt5177XBgDUbp9Iy6djTiPbhQt8jSaXcSTL1zANgWJiPpfOxGxyBRcnnzhghZ5m8HcRfjvP6u+j3dC8oASfMFX635oO6Auslt6VfXnG38AYoe89QZaTPpKqEm/mFlngOuoB2XwSW0dkeU5qPbPkouJQESVniySXL44L52tMiPFY5TkywXPsaLqWzdfcbwGMUzVkhmIL98rMaYprt3Jlgu5jiPgupCdVmswrGUDG8OCtn4lDKG8DbKeeIKtdbysJ4R26szebnYF3aGc+faZ7V6CZp0YGE1pzawkmLezDRtPeship4pA0GK34HouWTdLa6SVTr+TiUx1N+RgXdWqbaWGLaCEqCc9BKKsUpawEqHoiltxBIKp7BSudJVRibA50nakqjgqjVPoinUxnhnHlS62sGtWzWrNyWWcDLHW2IrtG52fayQWYiPskCsNjUbTDK7OZeiI22Xb4rbJ6Fxmm1a02ylpcczOqq/Js9V3tWJKGKQnWX9VqsmUtpmWunCCqkCGwmeV9cogMqEiG68Uw4LeW5fvl5qeJHpg8ara3nJQtRcathJjTm7189elmNEXiC+/Sjur9JR7ZuXa6IbCoop/sGLwpvfB6EtFQSxXRhvUE087qXq2U81LdtLPaI9waeHSdi9Bs05s0w4jAppJEL0QiDDTMJFScqDlAKZhYhs2HdEOxtJjHGk7gmVYjC+Nh/uVurW60q1abYsYEbIyiy/8sJIXnLs0z+5S6hLH24+Hx0tGk7RGWlksLPLV93+17usojVMIBOl8fp6EnaAn3rOqMAzIeTkSdoKcl1uxvZnzc5uBFnkazS7i0L4Ek6lcWMkDyDoeA/sSdZ6lWTd9J+Bf/CdIXYf0OKTG1ffBbXp82QDDzUE6V/94W0aVdsoArwBElLGI9GvvV4phqhZV3y8+v8ZzSs0xKlsKu99YdNdMqTmrgz8K//CFKueySwRpA/i+ioywYuq4K9ZWvF/qelqv3TFsJ6zSBllPPG1V9ayRdseN5vBtFju1wrib2bjTvmabcD236VU8ACEE/+ToP+G5y8/hS5+IEaE70U1rpBUpJYuFRZ6575nQHXN8aRxTmGEFMGpGkVLi+svVtvZIOwj41Eufov9sP12xLizDIlVIlbV5+tLn0sIlumIq9gDJusVVZTvkkbYj/N6J36tbOavM2ct5ORzP4Zfe9Es8O/Lsiu073biorsgTQvxGvcellH/Y3OVoNJqNcP+dx/j4s2fJFFzitknW8XA8yf13HtvupTWdHfH+ZNpw+B2qEuS7qkok/eKtVwwcn1Ozav/jd9X32XkamnPbLIRZbKX0lqtthlUeYL7WT4d9Tx1Xlhyj8pzxfWubSzvzlurnClxCG764Kc7zeYWSmcGyxQHGSifNWu2O9dog64mnFx/f/OrZ84/BN/6waBoTVb+Xau2Oq83sbRc7tcK4RnbEe1ODdMe6ubZ0bbuXoVkH6w0zr4dA4Pkefz/x95iGieeVnyMQWKVB3lEzSsEvIKTgQMsBWiOtZN0sPfEenr7n6aqh36l8CiklfS19uJ7L1fTV8BwZN0M2naUt0sbR9qNknGWjlLWKq7W2Q9abk7ut+7ZNnZ/bDFar5JWGFd0PPLmJa9FoNBvkrlt7eQQ1mzc6l2FgX4L77zy2W+fxdsb7kxWp/3jHITjwFvjKb0PbgDJr2c5uTdNWoq6QVvcNq07FrlExVYxI8EW5WAzKBNKD1t61zVzNX65xqnVc2ASzhtVaNZFqmd03r/24lawmnjazenbuuaLA85ZbXZemlEFMtXbHnWheslMrjGtnZ7w3NUCr3brdS9CskWoZdc3CNm083+N65jqg2icLfoFr6WsqdsCwOXXiVGhQ4vkeru+G7ZbX0tcwDRPXV7NvQbWv1MzE8z1STgrP91h0FsvaO0vn+BYKC3zwTR9siriqzOSrd4xawnCz5+c2g7oiT0r5b4PvhRD/tPS+5v9n782jJDnLO93njci19q6tlyqpW2rRWsFCtCWQKFkDaIRBV2KMPfZgM/Rxc6SrYTzq0QUE7Xtk4IJmNN6E5xqQLu1p2WMsGMQcNB6DRmBkNcaWpwVC0GhBrbVbvVQvtWdVZkZ89483IrfKtbbMqvqePnkyKzMy4o3I6qj45bv8LKU89uxJ7nv8RV47O8M5a1tctDTXXTS4Lo77qjs/bdimomYRBrVLQnY2GK4S0VLGwiEkRQQDRwozfpWIJKBziw6iKbr4KHhsTHN7rrqGKgtHx4F3fmqJN1hyEVZP9mwx0zdD2wcnEjg+OPr5psZWT7ljq2YYG2Q1nZums9O1F7K0FNUEXigAHXGqTtWMSATHcYp6+gTB+GqiHvbjecZDjK5zIj3BH/7SHzIyPMLnnvgcDg7HZ44jIkQlSsZktAcvyOhlTIa7n7ibVDbFYJtek0ylpzg2rQKycKhLuf0QhIMnDnLb5beVFVf1CLcDRw5w75P3cnj8MBEnwmByMDfUpZoReiOisJVpxDyjRSYFWFqRcHT/ycnZotH91qPNskK0/vkp9C5rhVD9bCDuqok3o71v9YT79ju03y3nKecU+8u5cc0cjr2iGZpCVrLnShydtLnhvMAEPab38Z75QmIhfne1/Od2XK9efHueznvy1fveWoS2D4UXTeJor+FqKnesdoxWJy3wH74y7dH2ZodgWSBSpqEyNywFt8w7FFdc+pJ9GL/4V9NgclMvQUUY6JCUmBMrEoRDHUOcTJ1ERC0QXMfNCbOoE6Ur3qX9eG6UtJ/OmX6fSp1CRGpmI8My0ErTKyv52RVagoTLvDqpf1/SXprXpl7j9anXK3ry1bvu1YI1Q7csCYWj+0X0PuoK9z3+YrNDs1hag9DEedVNOqgj85jsgbfeBv/8syqcxCn2DEz2qdDo2ZofRBNSqecqtE4oywKO4dlX9H2xLp1y2ncBDF6iGcjCqZ9QW3BVEoCFmcr0JEy+DmOvwYO/Dr//hupisfC9IuWN1ktjLIwh3qX7hgmG5ph8Zm/1lTsuHa1gTt/KtLQEtVSjkkgyxpA18ys04m6c4Y5humPdbO3aijiSszCohm98dbNxIjlhtOvSXVqiaXR7uewfblH5ZcJNaJYvMP1Oe2kw5Mo7K+6bMXTFuyoOWCksAQ2ncRaarRcuk/EzOcEqCGkvzenUaQ6PHV7wulcLtQav/IT8KeACEXk6fAkwxpgKnfGW9YYd3W9ZaVbt+cmNFU9yXAt86+Pzn8sW/BGfPgHDb4HhX4R/ul8FSKytes9VJKHeeOVoZO5KDh8SfRCNqUVDtZ6vhfrdjT6nVgzeXHFvogGmT8LsGHzz38DNXyjfg1jvZMlyvY2zY3pgkgW2D05Es6yrPxu2MJrku7eazk22XLM1WMo+uzBTVihsYm6M7T3bSWVTXNBxAftu2Me7H3o3Z1JntMyyiujKmiwRE2Fj28ZcZm1keITt3dt5dfJVPOMRdfT6z8fPPQYd1HLBhgtyfXxHJ4/iiEPUjTJX5e9gb6I31/9Xjkp+doWZv3CZssdVIO2XHzBWz7pXC7UGr9y4IlFYVj12dL+lCayu81N4wVnjG8xlR6S4pK/2G4L7Ku+JJPX1bAWLCOPBs/9Db7nVuipiNl4GL30PzrygGb3uc6F3W34ZzPyewIbiD3DjKn7e98XaPV8L8bv7zu/B3IROVK00HMZLq5fid35v/jZrTZYs7NebHYdIO3T25GMAzZq29a7qfrYlpXk9oKvm3DTUMbQqL17XEnEnjhG1HCgUZwvFMx6uuMTdOL7xcxMzSw3AhzqGOD59nKgTxQ/+lSPs8Uv7abZ2bc09v+cte3JTMxNugjOzZziVOkVnrBNjTNEkzHBoSVgKeXz6OA5O2W12RjsrGpyHVPKzK8z8hcvkv2vLm7oL2ke40HWvFqqWaxpjXil3A44Ab69nAyLiisiPROSvg5/3i8hLIvJUcLt88bthaTa3Xns+Gc8wk85ijN6v1dH9ltZgKc5PK8oPPl9dAKwUjQq8qmWTAR2D8LvH4WMvwi2PwcDFanDe1g/RtqA/rzQOT/v0XvtH+Ic/hW9/Ah78ANz3dvgPwzA7EQx9CU3WF4kx+se+np6vamWllfoKz7wAblvtz1dcXbaUsGczPaOxpmfyWcbS8tH0NKROqdgrjCE9tdb62RZHk3pAV9O5aefGnc0OYd0iCHE3jmc8Ml4G3/gNCTwHp2xfHqjQ843PprZNOOLgiMNAcoC9V+WHjey6dJdOwjTZeWKrdL1z3hwnZk5wdOoo737o3ex+ZDcAe6/ay0BygIn0BFu7tnLrm25la9dWJtIT87YHgUXBVXtJRrUUMiKR3LYEYUv7Fu659h5APfV2P7K7bC/crkt35UpAjTHzBGzhMlE3WnSsYm6M3kQvF2y4oOyxq2fdq4Va5ZpdwEeAIeBh4FHg3wIfBZ4C/rKObdwOPAMU5j4/Zoz5+kICtrQm62x0v6UFWKLz08ox9gpMn1r57UpEh4vMjVVbiPKZOgPZOobF9JyrGcL2Pr1lpqFri/alzU3oSH9EB7l0boKdu3W5s6/A+GvqXzd+FKaOqRAOt110v0iMB/0X1V4OFuZ353ngjVdcZT6OQLSWm6T5yxUmS+6/sTgjFZayTo9qf2EYw2oasLISNMl3bzWdmw6eONjsENYtHZEO4pE4p2b170KjJZvlsmCF64g6USJuhP5k/zyxBSq4PnzZh9n3031kKa4wqRTHyZmTXNBzQX5C5VV72XfDvrpjDrd7z8g9RVnAMOt30/ab5nnqlZuEWc3PrnSZe394L4fHDqupe7Jf+/SqiLZ61r1aqFWu+RfAWeAfgA8DHwNiwM3GmKdqrVxEhoH3Ap8DqpqDWlY/62V0f7OwFhXzWNT5acXp2bryo+ydmIqv9GSNBQv/oBd8g+tGC0RXFUp72sKL66mTuj4nGOcfTUK0HV78nmaaSvF97V378dfg8d8P4l4ikedEoX8HPHG/CtDuYc00uoGdhDjguPr4vBG44T/CP/y/KkJr+d3NjoEj4NUqxRXAh86h8r1iv/wH5Y9Laflox6AOdMnOqmhcvX5yy0vzfPdWzbnpmdPPNDuEdctUdopZbxYHJ1cSudhSzUJxlnATDCQHqgqU2y6/jcv6L8vZDDiiGa+wX83BIebqZE0fX0tKg2EkoENKCtddznogXK5UMJUTUqWeepW2A/X51hWWiYbbqnVM6l33akAqeVSANg8bY94YPHaBU8C5xphaVwzh+78O/AfUGPSjxpgbRWQ/8DZgDvgu8AljTNUpBDt37jQHD9pvmyzrl9CiIuoKyahLKuOR8QyfuenSVSv0RORJY8yCa4UWe35aCho6Nz3/KHzlV5c3oBBx8+bfZaasIW6ZskIH8LV3rWsLTBzVXrh6egg/8PXydgDjRzSTiNFbYoNm+TIp2Hp15Z6x/TfCmRdh6kSJuTrasxeJw+mf146rFpE4dGzS7CKiIjwzDR0b4Y2/ARe9R83uxQm8BV09di8dgP/9/+kx6j5HRV5qTKdpVuthdANR196v4rkww5SeURuKMFtYmOErlz2cHtXyzETP8vXfLca3r1XI7UNjfYqLOT+1wrkJ6js/Xf7nly9aWFjKE/rM1SIcjNIZ6eT03OkFDWAJSxENBkHY3LaZR37tkYbWUSiEXp96PRcXkLNAEISL+y7WbRn1zvv2+7+de39pdm5yblInZSa6ijJ2pZnFcNtPnniSmBNjoG2AjlhH2e2sdxo5N9XK5OW+wjXGeCLyUgMC70bgpDHmSRG5ruClTwLH0W+17gfuBD5T5v23ALcAnHuuLUGxrG8KLSoA2mIRZtJZ7nv8xVUr8paABZ+fmoY4K2OG3tYPc+MlAi8QH2G2Klt68RHE5XsweUyHhNRL6cTC0NT6G7u1fyyS0Aze7FnNPEUS1Scdjr2iogmZPygmdUbtD5yoln9WQyKQ7IbzrtN9mjqh95lg6m92TrdVapI+Ow7f+wx87/9RQda5WYVgx6b842v26H2sA/78/4B4tx6zmdKSXNH9jbVD/xvgrR+BRz6pYs8Y3T/QTNPoc+UzfL/wAfjxV4ozUm5U1/XyAY0/nPy5VCKsSZMpl5wd1zcj3pY+N815c7xw9gWeHn3aCrxl4r3nvZefn/05z489X3NZQTDGcHrudEPbiIqWY84VTCGOu3HaI+287w3vY/cjuxsqNyzMXr3/4fdzeOwwPn6un81gcqIP5g8jKZeFC8XixsjG3HPhsuG2CsVh3I2T9tMcmz7GZjbTEetYtUNPWoFaIu8XRGQieCxAMvg5HAPcVfmtXAPcJCLvARJAl4j8V2PMbwWvz4nIf0Fr1OdhjLkfFYHs3LnTOrlY1jXWoqIsizk/rTzf/dTKCDzQksd5w06MCiNxK0/BRFQYZhucABr6uRVeTO+4Hn5lX14oTL6eFzWdG6tPOuzZCmNHKOvRl55SMVQrwxhJQP+FkDoL/+JLKsC8tPYYzpzSzM7E6yr8fvgAzE3mM5e5dRvNmE2PwvGny28n2q5Z0dSYZgbjXXp8vSxEE3D95+D8a4vf0zEI06f19VB8Z2Yhm8qbtBtP15fx4aW/gxvugX/4z/ny0W0jKvyWS4Q1bzLlWqBlzk2z2VmePfMsT48+zTNnnuHZM8/y0vhLVtytBHXOi/LRgSuNZPAEwccn7aVzxuRZP8u5nefyrq3v4uHDD9fsa6vGniv2cNff38VkZpKsn8UVF9/49MR75k3ODClnPeD5HiLFB6LUjqBQHPYl+jg+cxyDYXRmFNdxV+3Qk1agqsgzxtR2Saz83k+iWTuCTN5HjTG/JSKbjTHHRD/19wE/Xeg2LJb1grWomM9izk8rzvOPwuhK9r6YoBxT8v1mEjwuEnhSUF0YlFQuxITOzxT3GxaW+cW7gmmR00HWytFePWP0tXJ9ittGNENViWyq8mu5ZWZVzPWeryWXkfw30HRtgk2XqRDz0iqWNpxH4OyrYs/LaEbv6n8Lk8dh6rjeTxzTx2GmM1PgM1YaV2ZGhVciyPL5nj7ufwOkX9bnYh3BaxnNPLoxFdoGmJvSzOWZF3V/3vwh/Sx/+AAc+AM9lp2Dum/enAq9r35A/Qjf9u/gwhvymcJGacS3z1JEq5ybXhh7gau+cpWaWZehP9lP2kszkZ4o+7pl4fzPl/5nQ8s3KroL+/eOTB0h5upQkZ5EDwdPHKy7r60cYelkmLmLRqJcsOECdm7cycETBytmB8tZD7iOO29SZ2lmrlAcdsY7ATg9e5o5b66u/jlLZWpl8paDvxSRAfRK4ing/2xCDBbLquLWa8/nrocPMZPOFvXkWYuKVUKYFfHrECdLismLBxHtZ/PTOsnSmLyYKH1Po5x9WQXk/hvnZ5hyg0mCPzeOqwJq4igk56B/+/z1VRN4jTB1Em78fOXX3YjeNpw3v+fN92HgQtj52xpvKMS8rB671Bl9z2Qg+o4+Ccd+rGIWk88GGk+XzcWU0uULETfoC/T1uEQTKghnx/XjcGOa+fvup3Xd8S6ND6OiMzGTXxajn+/f3AFTd8J5by/uJwzLdcNBM+FzufvggqxJkyktS8ecN5cTeINtg1y44UIu6buENw28iUv6LuGZ08/wO3/7O02O0gK1J2u6uHio/x0Ui0KDYc6b41TqFBkvQzKarMvMu9KQlLB0crBtcJ7XXTV2XbqLu5+4O7e9WW+WzmhnzoagsCevMDNXKg47451E3AgDyYGGJ3cuhnLHY7WLyxURecaYx4DHgsfvWIltWixrCWtRscoZe0X7ucZeasLGRTNTblQzPiYo+y03kGXBGBUNkyfg+38EbX06EARUJIy9HIieQPy4URVKs2fg6j+Zv7qxV3QAjFd1Jld9cdVTWlhuCqPJwNvvgGRPySqNCr6uzZqRCwXgm38LXvo+/OgBLQPt2AQXvgd+8jWYOaNfa3qZQChmistNjafiLqR0GqrnweRRFZgS9Ck6TjBYR2DmdCDcUEEYTWhX2I8egG3XBDHWMSUVdL3iwi/8Jjz2WY0zmtRyUpOBq27TdYmry1palsHkIF945xe4tP9SehO9817ff2i/LdtsEWqVahoxdEW6mMpOFWVmC8WhZzxSXooLNlxQ08y7sA8uLOm86+/vYiozRdbPEnNj9CX6cpm1erKA5SZmfmznx3Lvf+HsC2RMhpgTY/+h/bn3lBOHK12iWe54NFri2oo0I5NnsVgWgLWoWFqCqXcHgaPB5N/zgAeBXuCHwAeNMQ1MH6lCmBXp2Kg9YCtKUIZ58fvgyBOaYesaXmLBGZR4xtpUFKTGoH1AX5qbyJc2urG8KHKiKlL+5g74Qcnkxp6tWhq5FHHtv7H2dMhwUEw9UxglMIiPxOeXpU6e0HLMZJ9m1n70AMwF0zrTU4GfXjYQYh3wr75SnA2cPA4nDgXlmSVZ31CkGaOirhQ/Q648d+qEHt/T4zD6rArORHd9pZu+D/hwzi/CyMcD0XpMRe2bP6TZzbOv5I9FofVELhvoVMgeLoGp/TphKc5PA20DVS9QSzM7lubhoIblWZMtm9Xzjc9kZhKnpNe6dLm57Bw7N+7k4cMPA5VFU+mQFM/3ODt3Fs94xJ04WT/L8Rk9B3fEOur+XalmPVA4ebNURDXbl64R64bVhBV5FotlvXI78AwQ1rXcA/yxMeZBEfkSsBv44pJsKcwUxbs1q1NrKmS9ODEtv6yHn3wN4hugNyi3Gy+0UVhAH14RRgXbyZ9p1rCw7y/0yoPgYt/V4SehKJk+re8tHBpy9e3wlV9bRDwFTJ4oP5iknD1AOY+6SpROnzz1vO5TvCMoA+1SW4S5SZidgJlR3V9xAoP5NPyP21X8dW1RAXXFh/Lr/++3wNRovrzVz8D0KcBoltMvyQaCvpZNFQvEr/6m3keTxdNBO4PHoYVE+4BmWAvZdo3eKmGC3k/f0/2phUgZ4efms4fzxOK6FoXLfn4a6hiyQq8FcHDojHXmeiMrZfUMpmbmNebGOHjiIHuvypuAI7Ctc1vRcqVDUk6lTuGIg298jBgc9PHp2dNE3Miip1vWElHN9qUrNzSmXInrasOKPIvFsu4QkWHgvcDngDuCQVDvAD4QLPIA8CmWSuQVZopmx3Tio+9RdnpkXQQlew1dAxuYOwuz3ZrViSbz/WMi+X6uhSLBhbrJAp5OpGzrLxZ8mRTFgtIEvnkzkNyQn9y443qIthUPNWk8IGgbKD8dEhZvD1A6fdJ4uv/To3p8QY+xG9eyVFDhYvxwxqL6CPa9AVLj8P0/gHhnUF6Zhit2wd/9RzCODmfJzgYlsEFPXiQRZAZnYfhKePn7+eOanVUBKE7BgJgUnH1Jb2UPl6NCLxR9nYWCcHPeLmIxGBMYxtdZKlwkCgszg06Z59aOKFyp89OuS3fxwxM/JLukpduWRom4ETJ+hq5YF+Pp8UWtqyOSz7rNZGYY6hzKZfMKM2elfXAZP5PzxfONjy++mqJ76SUpnWyWiKq3z67c0Ji1YN1gRZ7FYlmP3At8HOgMfu4DxozJXe0cAZb27B6Kl+cfhe/8Hpx5QXutFnSBZQAXBi+BEz+tz7A8fF8oQjoG4czL+tyirR0kL2DcCEQ6tGRz+lQ+NgleLyskjQrfk8/mn3Iq/HmKd2up5PTJyuE40WAfB4qfD6dDLoU9QOn0STemGbpCf8FMSssbR59TQe1ndDlftCzSeCpY4h2a9Xvyz+CNv6Lvfcu/hvZBjWn8Nc32XbdXj+eTf6Z9f2EJ5bZr4OW/z5dW9m3X57derV8qTB4vLgnN3Y7lh8IYX8s8p07A8R+X3+dYR4VMYPBce38Z645FUCQK6+jPDCfI1hoyEy7TuqzI+WlkeIRb3nQLX/jxFxa7KssiMMaQ8lKk0Ax8rSEs1ZY5NXeKSCbCnQfupC3SRle8i6n0FKdSp5jz5rjzwJ3cM3LPvD44Rxw832Nz22ZERJf352iLtnHT9pvYf2g/n3vicwsupWyGiGqkz64V+gKXAyvyLBbLukJEbgROGmOeDOxdoHxOrOxfWRG5BbgF4NxzG5g0+Pyj6pU3+oxebIYDURaKycKxp2k4G5idDfzqIpq5icRh4rViw/HGg1Fj8Ugc3uu0WwAAIABJREFUOrfoU+Ovwobtep+dLSgNLSDMvIRZxMLSUyE4TqbANDzIXnYMVhd5XVu0r65wOuTchAogfBU4XVuK39OoPUDp9MmOQX2/BENlMindn6tvV6FWuOzJn+n+FJZHltv+Re/WWylv/kDBEJe0Pn7Du9SPzy85zskNehu8uPx+ZOe0pHbyWF745QThMY07LC9OT8Hpn+utHE5E+w9zxvFlsoGRRPXjuhiMWdiQmVIBGE3Wfu8ysdLnp9suv82KvGUi5sTUA8+v7oGXKSnfr8cvr9oyWT/LdHqa2ewsM5kZpjJTGAyCMJ2eVqFz1V72XpXvg9vatZXTM1qamXATOX+6m7bftGjPPWiOiGqkz64V+gKXAyvyLBbLeuMa4CYReQ+QQHte7gV6RCQSfFs+DLxe7s3GmPuB+wF27txZnzIK+7cmT+g0xJyYWWx5WaMiUYLywTEVQTfcnc8uPvjr+bH8pUSStb3pcpk6gqEpjhqgVzReL7MpN178WGaCMlBH1x2uf6qKwMPJD04JJ2b6Gc2GAXSdowJm/DUVWvGghKhRe4DSiZwS0YEr7f3541s4vKVoWVdjai8Qmo1sXyTw/YsB7cWv+X6B3UMoAgMhWE7IR+LQc47eymF8HfQyFQyImTiWfzx1HCaOw1xQYuZndUroRJUSrOSG+QKwMBuY3LByZZfhkJlSUVg6UXVlWfHzU9iLZVla0n6ahJsAoa6SWEFwxW3YGL0cPj6+7xcJSBP8y/gZ9h/az74b9hWJmHKljUs1kKQZIqrREtFm9wUuB1bkWSyWdYUx5pPAJwGCb8o/aoz5TRH5b8CvohPsPgR8c8k2GpYHmtI+vMX9IVcaGZpi8r51o6l8fxoALlChqb8e83Hj6Tomj6uwCweGlOLG8iWNEmYzRQXSwIX55QYuhGNP6eCSkGCcN4keLTutVPqZE1dBH+Rr/6QlnJ3hlElU5E0cg/7O4qxbKeUGtISlt6UTOUPRXErpsn3bVag6ZbJ+9VApJtDslJNA9UEJofn7PAFY5QI07NVrH4CNl5VfJj1TkPk7XlIeekwHyISZ3NRZvY0+U35dbrygHLRkOEwoCEsHxKwhmnF+6on2cCZ9pvaCloaZ8+aISH2X2gbTcH9kPaWdpYzNjRGZmh9TOZHzuSc+13AvXaU+uJUWUWu1z64RrMizrDiPPXuS+x5/kdfOznCO9Xuzx6N1uBN4UEQ+C/wIWDoX1rB/q1DgLBmNCkUfZifBmdFR/d/8N1qyV21qW5hJqxWHN4dmC2O6vOOU0Y0COBqHOJolTPbohXuhyOncMt8UfW4S3ESVcrwgM1c6PVPI2wiA3htg6vXyWbeQ0gmapQNacmKvDkqXzcVXw7KhlFoxzVt/iRB0y/zZf+5/wQ/u1WW7hmHnh2Hb2wJBWEeGJ9YGvefrrRx+MIinsCS0tD8wHLLjzWkcY69U2JioD2Npb2ChIIx3rpkhLAUs2/kpGUvWNRzV0jgGQ8Ys0TTlEhxxMA2U2YeCcM6bq1voNCqUWslvbq322TWCFXmWFeWxZ09y18OHiLpCTzLKyclZ7nr4EJ+BdSls7PFoLsaYx4DHgscvAlcuy4bC/q2WyUD4evE+eVyFVmhUXonCUszKC2lmynHzYq9chsiNaklj2CtWKnJCcfLy98tvxpvVHsJy2+/aokKjVAhNjep7hLzQy84F/WFV9nuhA1qqZdpCGhGIjcZUrxAMl/32x3TZZJ9afDz2WfjlYFnfK8j6lfQB1nuB6bh5QVYOY1TATxVkAQvvp47n7SMwMHNKbyd+Un590fbibGBpeWj7QOXBPi3ESp2fhjqGeH3q9UWXCFpWFmNM3Zk8KWkNqCR0SrNw9XjuFdJKfnNrtc+uEVr/LGdZU9z3+ItEXaEtpr96bbEIM+ks9z3+4roUNfZ4rBOuvh2+8WHNGrUSxquewQupa2KiUbHYM6xlkGV93FCR5UbhnZ+qnjmrdeHiREr8Bo2WQF7xoflCqGuzisnJ45rpmxqFmZM6JKSaCCqdoAm1B7Q0IrAa5flHtfTU+NpL1zGo+1MaUyPitNayobdhtFz5Z6ZYAOZKQRucGCsCiS699e8ov4yXyfcChsKvqDz0ePDlApoVPHNYb2W35+rk1dLpoKEgHLyosfhXOQPJASvwVoCIROaVY9YSaS4uXqUyeqAr3sWcN0eqjpL6cDtb2reUFTrlsnAPH36Ym7bfxMETB+sSSq3mN7cW++wawYo8y4ry2tkZepLF2Yxk1OXI2ZkmRdRc7PFYJ+y4PijTXKzpeLOoN2ZfS0ALCfvOjKdiMT0Fv7KvOOsUZr1mx3WAiVdjXH73OWohMC9MH/73l/Vx52adqDl1Uo+9uCo6Z8cgO60Cr31Atzk9qn2E39hdHFvpBE2oPSBlKewZyhGKx1Bwexn12ese1mNWGFMj4nQhQjbEjQbZ6bbi540pHvhS2P+30CmublT3tXu4/OsmsOGYJwALBsWkzgbLenlhaOHxo483O4R1gWe8ooyawZCMJJnJVv577+FVFIKOOMxl5+hN9nLz9purTkmNOBEdVByUa+5+ZPc8sVYpC3fwxEH23VBfdbDtg2strMizrCjnbGjj5ORsLnMFkMp4DG9oq/KutYs9HuuI7JwOlfCqTJtsRcRdXB+hn9GyyM5zNOs0O5YvywwtJZyYZlDmpgLvuBplrZm5+VlCcTS7NzepkydnTgXDWSQv8BwX3vOH8Dd3qLCZHQ8mQYoKpfR0cdatdIJmPQNSFiOaqhGKx85N+ZgNmjXt3FgcUyPidCFCthYimmmMxOe/5nvlBaCfXZyNhwi09ept4yXll8nOzi8DnSjoD5w60YDn5NphJmO/VFwJygm1zlgnnu8x51f+Yqv0fQ4Orri4jkvaTzPUMcRl/ZdVzQrG3ThpP01vvJfeRC+jqVE+ceATanbuZ2iLtoGB4c7iL1EazcLZPrjWYgldSy2W2tx67flkPMNMOosxep/xDLdeW6Fhf41jj8c6It5RUl64CqirF69OEt158RBmpU4fBoJtTB7Nb6tqCamjpZaly4ijF/p+VsXQzOm8v57xg5LAXhVLPVs1llAEOg5gVIw6sfzU0R3Xa29a50YVp50b871qlQjXXchiRROoeIwm9Th2DQUZNAP482O6+nYVo+kZPQbpmcritJFllwLHze9He7+W0m7YqhNHN2zVn9v7tHQzmlxa0/JIAjZsg3PfBpf+C7jqNrj+M/Av7od//TDc9g+w69vwgf+2dNtcBbRF7ZeKzSDuxNnatZU//md/XJT5KiXiRHBEhZ0guZ+zJovruOzcuJO7/v6uigLPFRcRYahjiL5kHyLCVHqKifREbvpnKptiMjPJseljRe9tNAs3MjzC3qv2MpAcYCI9wUBygL1XrfzQFYuy7Jk8EXGBg8BRY8yNInIeOgK4F/gh8EFjjJ3rtE647qJBPoP2oh05O8PwOp8maY/HOuKtH4HH7q6xUAuVc4qjF91jr+bLLRdKdlYFVThBs9BSwnF1tws9+qoJSycKHf2aeSmMyfgapxPRnqqTz+h2vbRO+2wf0Ezi2KuazfvWR/V1ieS33TE4P+vW6ICUhWT/6qEw45bo1lt6RoVnuaEupfYOlaZ3NrJsOeoZMlMvufLPMt5/fknvX6PDX+pBHO3VS75h6da5CvjgxR+0huhNIBaJ5Uom39j/RkZToxyZPJLzysv4GfXOw1UfQ4GuWBcZP0PaS+M6Lrsv2813Xv0OZ+fOVtyOKy7T6WmyXpasyRJ1orkePoNBRBCjZaRjc2OksikGk4NE3MiCsnDrvQ+ulZBGxq8uaAMidwA7ga5A5H0N+IYx5kER+RLwY2PMF6utY+fOnebgwYPLGqfFYllZRORJY8zOZsexGBo+N909DOnJ2ss1nUBsxjogmwGTXZzIAxVzoRfe6HPaM3fmsF6oO45erGeDqZwi5bcX79aevo2Xab/d+GvF5XVOBJK9cPMXVHiUliGGomjXX6s4+cZuLdGMJPJDTEqXWYiAWag9Qq11hgNdCsVjrczictIKMZX1/sssrvwz2YN0DKyr89ObHniTHb6ygoTG55vaN7H3qr0A3P3E3YymRvGNjyBk/Sx+4KsqCL2JXibTkyCwrXMbe96yh5HhEd7yF2/JmZyXEiGCLz7GGFzHJSIRfHzSQQm+g4PruGT9bO7zT7gJMn6G7T3b2XPFHivYWoxGrp2WtVxTRIaB9wJfDn4W4B3A14NFHgDet5wxWCwWS8uw5XIoGWW9coiKNnHriCG42PMCgVfXdM06tt+5WYXX3IT2zHUM6rb8IAvnRlXwtW/U/sUQJ6o/Z6a1zyuT0kxW9zmBDUIgDPsvVIEX9tNVK0Pccb0OWekeVk++WGfxMqGAmTxRPCXz+Udr7+qO61Uk7nla75dC8CykdHS5KRwyI6L3heWuK4EbyWc32/vVRmPDVrXS6Dk3sEwIyz8TQWmupRQr8FYWgyHmxoi60Zy9wN6r9rK1ayu+8XOfR8SJ4ODgiMPY3Bgb2zYy1DFUPKxFVAQ6ZS7pjZjc+jw/yA6a/PnfFRfPL/5CzTMeUScKBivwVjnLfba7F/g4ENbe9AFjxuRmyB4B7Mgdi8Wytnn+Udh/o2awlgWp4vsVnuZN0GMXeI3Vs07Qi/euLdUXHby0yjqC9UQSeSGQ6NWeOYlof5k4molxIhBr1+mXhYbnfpit8bXsMifewn13NIZ3fbpY9MQ6NAt36lkVkKWiqJpwagUBU8pyiMfFEPYJFrIUQ2aWAhEdwBPvUD/GjkEV9KFpe/ewPpfcoMtEYmvRQN2ygoTZuXqX7Uv0FQ02GRke4aGbHuI/v+M/k4gkcMQh5qgQDAetnJ49TTKSzIlD0KxeoTAsxAsqIuJOHAcH3/hasik63MqIwSf/Xhc3t9zh8cMcOHJgsYfF0kSWrSdPRG4EThpjnhSR68Knyyxa9mpDRG4BbgE499xFNqxbLBZLsygsaevcrNMFU6eXfjsVpwL6gbjzYG5c+9PqmpYZDC3B1VH91Tj5jAq1wl46ieSN0cUNsnYBHQMq6jo3qiDoGFRLhNBmItmjUzJzfx1M/n78NRi8BGYndFiLE4PucyGbzk/GhPwxH7hIM3+Z6fKxV+q5W64pmc1mKXvolmMy50rgOOAkKnj/ZWmZvtgV4otPVe2YsdSJKy4RJ4LnVS9tF4S+eB+d8U5S2dS8wSYjwyN0xboY7hhGRPj52Z/j4CBIriSzUBzuecsePv53H2c6Oz1vO2EPX9ZkibpRfOMTcSJsbN/IXHaOycykloCiAi/qBuIPQ0QiTTExtywdyzl45RrgJhF5D5AAutDMXo+IRIJs3jBQxuwIjDH3A/eD1pUvY5wWi8WyfJT6pvWco/ezZ4NryXoza9Wo8f7C/rZ67RBC0WaMipv0VJWF/YIQnHw8AkTbVbTFCwxyMykdjhL2vX3tt4K3RlWsTo9WHr5ifBV0k8fy4nV6VDN8hZm28JjPjucF5Fd+DTZeWt6IvZSVEjBLKbrq2dZSGrUv15CZZuKuP2epv3jmL2qacltqkzVZst78L9sKj23UidKbUBuDVDZVcbBJod9c1InmeuYccXh5/GVms7OICL/04C9xwYYL6E50k0ll8I1P1InSn+zn6NRRMn6G/mQ/x6aP4Yv2+qW9NBkvw//91v+bkeERDhw5wO/87e/gBGX5PtrDt7FtY037hANHDrD/0P66jNItK8+ylWsaYz5pjBk2xmwDfgP4W2PMbwLfA341WOxDwDeXKwaLxWJpOuVK2rqHoa0fEp1LOyJ+KQkFnogKqFpIWJoZiFbXheEr4ZrbtVQyPaOCa/Q5OHsYZs7kBU7oYScEPVM1yubmxounLWZn1TvOy2imLTzms+P6szeXj2v0WfjmR2r31q2EtcBi+v4WwlKXoLZin6ClYWYyM3WXGVoaQxAccUi6SfoSfXz+n32erV1b59kLHDhygN2P7ObdD72b3Y/sZufGnWS8DKlsit5Er5ZZeioi57y5nBCbzEzyysQrHJ8+zmBykDdseAPburfREesg5sSYzc5yKnVK3+9nSftpktFkka3ByPAI23u244iDZzwiEmFz+2YibqSqfcKBIwdyw2K6Yl2Mpka5+4m7bYlnC9GMr6zuBB4Ukc8CPwL2NSEGyyrgsWdPct/jL/La2RnOsdYCltVKpYzQwIUqRpK9cPal5sVXjUhcBV6iu/aypZMMfV/3+8dfgV/4ADzzMIweVlHRda4Ksm99FKYDP7vsbOB151bpLwyYOlmyLU+/spw6DsPB0LHJE5rtK5rSGRijz02osKkmRhZrLVCO0qxd6mxxljfWplmxWrFVW2e1GJejBLVRiwlLyxFzY7mR+palQ4IvqwQha7JMZibZf2j/vGxXKJaibjQnlr767FdJRBMcnTwKAoPJQc6mz5LxMvj4uOISdbT8cjI9SdSJcjJ1ks54Z269MTdGykuR9tNEJIKHh8HwwYs/OC/btueKPbkY6jUx339oP1E3mvP4C+9tiWfrsCIizxjzGPBY8PhF4MqV2K5l9fLYsye56+FDRF2hJxnl5OQsdz18iM+AFXqW1UW1krYffB6OHKR1/PGCOMRVwdW5JV/yuBAmX1fx9o9/Cl3DsGF7sdidnNIy0HB6p/H15teyazDzH/tBL1WYafvmR3Tb895ndNl6hM1SCphypZJnD2s/IajwnDqpNhJjr+jytbbdaPnlau2hsywrG+IbrMhbBsISzazJgoHhjuFctmsv+UzavU/ey6nUKTzjqcm5l8XDQ+aE4Y5hIm6EyblJ0l46N0hFEF0eh4yfYWPbRo5NHyOVTeVE2qw3S0+8R8sz/QwxJ0ZnrJODJ+bbaowMj7CXvQ2VXh6dOkpXrKvoucJeQUvzWX/F55ZVwX2Pv0jUFdpi+ivaFoswk85y3+MvrhqRZzORFqB2RujBX6c1BF6AG9N7Y2D8VWjrW5jI8zOQNSrYZsf11r6xWGDMngHKGa0biHVBeqKxbQ5cnD+ukTJDNUAziJHEygub0t7MsFRy8riWTo4fQTONjt7q6ZUrt85qmcC12ENnWTQiQn+8n1Nzp5odypohKlGyRvvoJPjXVdCXHGa7Dhw5wOHxw7jiYoxhzp/LLWMwHJ85Tk+8h9Ozp4t6JkNfPFdc4m6cqBtle/d2ehI9OZE2MTfBYNsgUjA11hhTUYQ1amJe2DcYMuvNVi3xtKwsVuRZWpLXzs7Qk4wWPZeMuhw5O1PhHa2FzURaiijNCIWWCmOvqP+b3+Tf62i7WhnMjsP0CX3OiUO0Ta0O6h3WAuT76Uw+IxcOcZk+CfF2HcIyO14m0xauQsBpdJy96ECVkIlK3yYb3f5KC5typZIdm2DiVZg4pjpfgvg6N+kQmlplm5XKL08+m//9KizhXI4SVMuqZ6hjiFcmXml2GC3JQgbSCIKIaImk7xFxIkQKStALs137D+0n4kQwGHzfL9qeg4OIcHq28jRm3/h0xjrJeBk+dtXHikTa7kd2L6sI23XpLu5+4u7cPtVT4mlZWawrqKUlOWdDG6lM8bf7qYzH8Ia2Cu9oLQozkSJ6H3WF+x5/sdmhWZpN6bANp0LGaUUQ9ZeLJlUUTZ/Q55yoCo70lGbyCvo8alNmWqgT0XViVNDMjqsAKYwjN7hFVPjONpjFiyTzYuX5R9XEvRI3/2llYRMK8HvfqPf1DkGp9b6erZo5K8SNQv9FqJVsYAbfNaQ9kPX0ypVb59QopCcrD3NpNa89S9PZdekuTqVsFq8cQmNfNoUDbBxx2Ni2MWdb0Jfoyy1TKLSOTh1lMDmIMepXV0hohB564JUzPDcYtnZtLRqkErLr0l254S3GmKrTPBdCaOA+kByYN0jG0hpYkWdpSW699nwynmEmncUYvc94hluvPX/eso89e5J/df8/8vZ7/pZ/df8/8tizJ8uscWV57ewMyWjxtLLVlIm0LCOlEw5NI1myJcaJafli11DeskAcLZ8MJ1dOn9LlFoKIChcn6PGLJLQfbvzVEosEU2DSbjTD1WgJa6GR9Q8+ny87LcWJln8eFjbt8vlH4YvXaNntkYOAW/59laZ1vuvTOoV0w3nQd0F+yE09vXLl1jl7RoV5K5m4W1qakeGRhsXMeiEUXuUEVjlibozeRC9RN8pMZoatXVvpjnWT9tMcHjvMz07/jJfGX+LI5BEOHDnAUMcQEVenWTrizMsaesbLlXs6OEXlnwBxN16xd66cCLtp+03sP7Q/N8VzsZMwR4ZH2HfDPr79/m+z74Z9VuC1GFbkWVqS6y4a5DM3XcpgZ4LxVIbBzgSfuenSeaWOYVnkycnZorLIZgu91Z6JtCwjpZYKpZmYlcSfg7GXYPSZfOmk8YonZXpzOhq/bgTi3SrowgEufpCpSvSq6GjbSEWbBDeuwrCe7eRuFJeUjr2iwrXcNjoGKwueRi0GQlF4+jDgqnCdPKr9iKXvq2Y3sFC7hnLrjHepPUcha8HE3bKsOOJYG4UqxN04MTdGRKp3OaWyKaYyU7RF2miLtrHnij38+kW/zunZ08x5+X6716df59/97b9jIDlAxsvgOi5D7UNqqC4R+uJ9OKJZvC0dW2iPtOemY4b/XHHpifew/9D+ivEUirBdl+7i4cMPW8uDdYTtybO0LNddNFizf61VB7Tceu353PXwIWbSWZJRl1TGq5iJtKwzyk04bCbhIJIiSrJopfYI5XBj5AaHbH4TbBuB7/+RZu4iCZCYZpm8NMxN5fv0irYlkOxTgVMNJ1Ls4ydu4K8XEB5jkeLY3ZgKoNHnyvesNWoxEIpC4+V9/nxfzdl7t89/X6VpnYvplStd5/4b7QRNS8Ns697G4bHDzQ6jZZnz5opKJktLK0uXPZU6RX+yPyfAXHHBAS/oUzYYPOPx6KuP8uHLPszBEwc5OnWUTe2bOJ06zVh6jLZoG7992W9z2+W3qWH5d38nt92YG2MwOUhHrKPuaZallgee7zGaGmXPY3u4fOBya2S+BrGZPMuqplXLIuvNRFrWIaVZm4aRCveLICyrzP0c/mkQzbqlp2q8P6LLGk/7966+Ha67E/7lf4Vz36b9ct6MlhFGkkG20MuXcRbG0b9ds1PdWytvy/fz5Z3G6M+9F+SXufp2HfJiSi7EjK9TLOcmypdklutxqyaQwqysGysodxUVso0Kq6XqlVsJE3fLmmPPFXtoi7TIF08tSGEZpY9PzIlVLd8M/euOTh3l6NRRPN/D94vPRwaD53scPHGQfTfs43ev+l0EYXPHZnZs2EF/sp+HDz/MgSMHGBke4S2b3sK27m1c3Hcx23u20xnvbGiQytGpoyRc/UJvKj3Fselj2u9njM3qrVGsyLOsalq5LPK6iwb5q1veyoE738Ff3fJWK/AsSmmJXaVR//MIMlaxdug9P+h1C4aZLBYTrD/EiUCsAzZsg2R3bbEiom/vHFLz9L+5QzNKoIJl8CL1g2sfCEo/g20ZX/fBjWl55dZr8gLnvX+oZZ+hCBRHf77s/fkplGHwAlxyc3FM6eky+2kgdSZfNhqWZGbS8I3dmuEbfxUmT9YnkEJR2DGocYTiU9zmCatqZaEWSwVGhkeKRvxbyhOKvbSfrprNMxhmvVkm0hOMpkbxjDdveUGIObGiSZthpk1ESEaSRN1oLhu42EEqQx1DzHpaln8qdQoR7e2LOtF527KsDazIs6xqGhnQspS04rAXyyqiMGuzYVvt5Z0obLxUM1/paTjzomaL/AzzetPKEeuosvIgA+dGtVQykoCebVpu6ETrEyt+RjNss2Na/lmaISvsQ4x3BaJIApEXUfHnRou3s+N6eP8+FX49W/X+/fvUYL1zs+6TG9P7zs3wcsE30D/4vK5bKvyJ6xjIP54dh9QpPa6dmwNfwDMw8XptgRRmzSSiIlUcnerZe35zhZWdoGlZAKMzo80OYU3hG5+2SBuDyUGc4FwU9tMBOe+8wkmbYaYtpNBuodo0ywNHDrD7kd1VB6oUisS0l9ZCCExu8qc1Ml972J48y6rmuosG+Qzam3fk7AzDizQdr8fA3HrgWZaU9GTtZfwsjL1Wwa+uJJMnbnGZYvsgzJ5VITLPVsDRSZYdA3lj7KtuVcEU9oZ1btEsVy0yQeYsktDsWKExd2kfYudmwIXsNCR6Kvegleth+5s7tK+uvUCoGVPc/zb6XGCwXih+g+OU6NJ9DWOZHtX3RxKa2WsfUN/ASAxmzsDXflPf2v8G9eErjKe0l254p/Wds6xaPOPVXshSN92xbvqSKqAE4fXp13PHOCpRepO9RJ1oLhNXj7l4OcPyA0cOcPcTdxN1o0UDVfZSbGcwMjzCXvay/9B+jk4exRGHgeQAnYFFjjUyX3tYkWdZ9dQzoKUe6hVvrTrsxbJK6dkKk8drGI6bKq8LeSdtJxhK4kGyVzNmpw/ra5EoeKKCEVTsvPUjxYIuJ1Du1Azc/7yjOENWCXHyPXIzp6Brsz4fDi15zx9qVi8dPJdJQTQGN/1J44KoVDDOjuvxM76WiF59u04ELRW7oPG99SPw46/kY8nO6vHpKPi/62fg5Au6X+Lqvo0+C9/8yHyPvUrDVCyWVcSBIwesyFsiwimlWzq2ANr/dnr2NILg4rJ9w3amM9MMdQwVDTtZqLl46UCV8H7/of3zBGEoEkNhGHEjGGOskfkaxZZrWiwB9RqYt+qwF8sq5erb5090LIefJZeZksKhKxKYjUcAX4VN/4Vw8xc08xROqjRGRYsb1XLMRI8ORylX1hdaA0wcKdhOFcTNx1R4oRgOH1nKPrHCwSKpcRh/TUVZ15Z8iajva2mrE/4/DURwrFP3uTCWWLsKvMJ+pMnj+f1yHHBdfTw3Yf3mLGuS/Yf2W6+8ReDg0BZp45yOc9ixYQeuuMx6s7kBJ1mTxREn55/3u1f97jxfuYWai9cq8yyHNTJfH9hMnsUS8NrZGXqSxf5c5cTbORuHHYCfAAAgAElEQVTaODk5m8vkQesMe7HURkTOAf4c2AT4wP3GmM+LSC/wVWAb8DLwL40xZ5c9oB3Xw/nXwU++RtUhKk4kn4XLEWTPnDj078iXXL7r03kB1X+R9vAZT3vY2ge0167U++75R4Oyw1c0OxbrKJgYWT003Aj4wVTJMKsXxhL22TWS8SqMpdDiIFxPWCJ55J90X7o250VaGhVmsX5IT2hMbgxiXTq5M7cOdB0np2HmtP7c1p+P21BssC5OUDZr/eYsy0czzk8HjhzgqdGn5hlxW+pnqGMoV/aYyqbY1r2NmcwMo6mgzzHofxtIDhBxI0VZtgNHDmgJ5dTRedm9erddq8yzHOVKPy1rC5vJs1gC6p3U2axhL5YlIwv8X8aYi4G3Ah8RkUuATwDfNca8Afhu8PPy8/yj8Mw3g0xcBZy4ihhxyNkGhIirIqeSefe7Pq2CrtowlTBzF9oKpKdh6mTlwSWl+CY/VbJreHHZutJYCge4hISDRTo2qrgNBd7suA5mmZvU4SmxLhi4WPsKo7H8PofbOPOiirpsGiaPwdjLGnf/RRCJFx/ncEjMYvzmnn9US0rvfaPeF+6TxaKs6PnpwJED3PX3d+kgDsuCOTZ9jIm5idzEyz1X7GHvVXtzwjniRNjUtonOeGdRli0sm1yMQflip25a1i7LJvJEJCEi/yQiPxaRQyLy6eD5/SLykog8FdwuX64YLJZGqFe8WQ+81Y0x5pgx5ofB40ngGWAIuBl4IFjsAeB9KxLQDz6vGSIn8JorR9cm7QUbvFhFmogOUnGiKjoKSw1LzbvLlUr+wgd0u6HY+M7vqTgMbQVytg7Bn4hafn5+Rt/7S3fCv//J4qY6hgbjhRYHpcI1pNDXbnYcJo5Cdk69+KpNyfzB53UK6PRoYNYeV4GanVMh+K5Pq9+f8bT00wt8/eJdjdsihMLuP22Hr/2WCstK4tWy7lnp89O9P7yXs3Nn132ppiDE3NiC3juQHMB1XE6mTs4re4y7cUzJ+XPWm6U90s7uR3az57E9arHge2VtE+rBll5aKrGc5ZpzwDuMMVMiEgW+LyLfCl77mDHm68u4bYulYRqZ1LlUw14szUVEtgFvBp4ANhpjjoFeaInIynzAo8+B75UpxQxoD8oqCwVKWMaYOqtZqELKmXAXlko+/6gOEJmb0G1OjeqgkkLz8fYBFUwYSG6E1GiZISYF/N6Zune3JmOvzO9RLBWuIVffnh/oEk7JFFFRF+/SKZmdG1Vwlm4jNYb2MwZC1nH1ePzg87r8zV9Q8XvmBV2u/6L50zVrEWYMnZgOePE9jTMSZGbD6aN2cIulDCtxfnp5/GUccdb90BWDWVA2sz/Rz0DbAP3JfibSE+y7YR8Hjhzg/d98P4fHD+OIg2980n6a4zPHSftpsl4WESFjMhijlgrHpo+xmc10xDoWZGVgSy8t5Vg2kWf0q4up4MdocLMF35aWxoq39YOIdAAPAXuMMRMi9X2TLSK3ALcAnHvuIkr3QEVA6izlT42iHnph/1yhYAgzQbOBUIH81Mpavnbf/RSkTgdDRSIq3owPk0fV+Bwg0Q2ZObU4iCVg8Jr6pmwuBaXTM6G8cIXi/rwzhzUDGQo8qCwOe7Zqhs8p6MENbRTC5ZdiamZhVtJLq5A0Rkth412V47Ose1bs/CTge1W+wLFUJObEaIvqeSrsgfviU1/kyz/9ck4wigiOOLjikvbSORPyiEQ0a+dEyfpZEDUo74h1WCsDy5KxrD15IuKKyFPASeBRY8wTwUufE5GnReSPRSS+nDFYLBZLKUF1wUPAXxpjvhE8fUJENgevb0bPW/MwxtxvjNlpjNk5MDBQbpH6qTqp0S3unytXxpjogfb+xqZWnvo5arXgBK4LjpZ+esHESmP0PhqDX9mXL71cKQqnZ4axVBOuYX/e1qvVkDwUeHMTcOp5mDo+v//t6tvzg2yM0ZJMjPbwLabnrpRCE3g3lp9wGmYMKolXy7pmJc9P/fF+PNZ3Fq8Up8KlsVPQoywIPj6vT73O6dRpMl6GnRt3su+n+/ALqh483wMBYwyRsO/aqFH68ZnjtLlt2rdnIO2lbT+dZUlZVpFnjPGMMZcDw8CVInIZ8EngIuAXgV7gznLvFZFbROSgiBwcHR1dzjAtFss6QvQr8X3AM8aYPyp46WHgQ8HjDwHfXPZgxl7ReycaDDkpMO8WUyzaCgVDSDQJ6anyNgiVEIqnRkJgNxBdGouDxbJQu4VCcTg7rhkyPwMdW+b3v+24Ht5+R75E041Csr94OMtSUNgz2D6AXt1l9VjXEq+WdclKn5864h0VRc16JebGcHCIu/kchCtuTry54tIX7yPmaA/fTHaGvVft5eCJg3i+h4tbdEw93yPjZzAY4m5ce/9EheKMN8Omtk044uTMyW0/nWWpWBELBWPMmIg8BrzbGPMHwdNzIvJfgI9WeM/9wP0AO3futGWeFotlqbgG+CDwk6DSAGAv8B+Br4nIbuBV4NeWPZKerUFPXCZvJh4ycFFxBq2RMsZq9F4Ap57T4ewiul3jqbfeSmbsqrGQUsnC0s3XAmuFzk1aegrz+9+uuxO2XBH0OJaawS8RhT2D8S5IzgVTP4NewaXenmUtsKLnp+nMNL3xXk7NnVqK1a0JfHwSkQTburdxOnWa8blxfHw8zyPuxhlMDubsEowxTKQnGBke4XNPfI6YGyPrZ3OisMiWwkB/sh/QaZy+8clkM7w+/Tqu4/LhN36Y2y6/rRm7bFmjLJvIE5EBIBMIvCTwLuAeEdkcNA0LOh3qp8sVg8VisZRijPk+ld2937mSsXD17fDQbsim5r82fkQzT6EIKBQM9fbfleOSm+Hx38+XDDoRSPbqRMlmUM0Tr1FCcXjvG7VvsTBjWa7/bSn67mrFEwrPsVfVp+/qP7HCzlKRlT4/DXUM8fTo08ScGGnf2iiAZt42tm8klU0RdaL80XV/xMjwCLsf2V3Vj26oY4isn+XM7Bl84yNITuRFnSi9iV46Yh0A9GR7GE2NIghxN05nrJOHDz/MZf2X2SyeZclYzhz9ZuB7IvI08L/Rnry/Bv5SRH4C/AToBz67jDFYLBZL67Ljeug5h+JrOlHh5aWLe/aqlTHW67/2/KPw469AxyBE24IyTRd+8cPNER71eOIthMIyyZBm9b+FPYOLsZWwWJaJXZfuIuNndPiHhagTZXvPdnz8eaWToR/d6dRpXh5/mefPPM/rU6+zc+PO3OtRJ0pbpA2ffBavJ95Dd6ybrJfNedlNpCeISIThjmG2dW+jL9nXsHWCxVKL5Zyu+TQ6+rf0+Xcs1zYtFotl1TE3oaLOieS1ngl6t+rJPJWbuvmtjwJl+tjC4S2JnqBHDO0Ne/kAFdqjl5fCYTKg90thK7BUWU+LZY0zMjzC9p7t/Pzsz5sdSktwXvd5PHTTQ2VfGxke4aZTN/Hln35Ze++Cksz7nr6P77zyHfa8RQ3Q7zxwJ45oT19/sp+OWEcuK9gT7+Ho1FEMhk3tm3Jln8CCrBMslmrYbluLxWJpJj1b81YGIcboc/VknhoxD680vKVZY/yXK56FDm+xWNYhe67YgyPOujZEF4T+RD/Tmemqyx08cZChjiGGOoYwGEQEV1xenXyVu5+4G4CuWBc7NuxgW/e2XHlmwk0wnZlm3w37+Pb7v83lA5cTdaNF67bWCZalxoo8i8ViaSZX365DOYwHnqfj/I0H8c76Mk+NCKVWKmNc7nhsmaTFUhdhNm+9IgjndJ5DZ7yzpsg6OnWUhJvI+d05qDj2jJcrtxzqGGLWmy16X6mAC0s/w/JNa51gWQ6syLNYLJZmsuN6uPlPdZqmiJZs9l8IN3+hPmHSiFBq1INuuWm1eCyWdUqYzVuPJNwEruPWJbJCAZfxMzmbBIMh6kRz5Zb1CLiR4RH2XrWXgeQAE+kJa51gWRZWxELBYrFYLFVYzJTHRvrPSqc9LodtQCO0WjwWyzplZHiE7d3beX7s+WaHsmBc3IaM3cPl26JtDCQH2HXprpoia9elu7j7ibtxxMEzXm6CZl+iL5etGxkeYS972X9oP0enjjLUMVR23SPDI1bUWZYVK/IsFotlNdOoUFpu24BGabV4LJZ1yru2vmvViLzzus/jxPQJsn4WR5yc2XiECJ7x6Iv3MZ4Zx2DKTg51xdVJmp3beejm8oNWyhEKuHt/eC+Hxw4TdaL0J/uJuJGibJ0VcJZWwIo8i8ViWe1YoWSxWBbJwRMHmx1C3STcBH2JPo7PHMc3PhGJkDVZNrVvoi3aRsbP0BZr41TqFMYYPOPl3tef7CfqRsl4Gfa8ZU/D2w4F3IEjB3LZunozgRbLSmJFnsVisVgsFss65+jUUaISJWMyzQ6lJrPebM5+4PTsadJemrZoG3uv2gvA3U/cTdSNsrVrq/bQeRlu2n4TB08cXDJRZrN1llbHijyLxWKxWCyWdc5QxxBZP8uJmRNVlwv70JYaB4f2aDtTmama6z86dZQN8Q30JnpzpZKFg0vq6YmzWNY6VuRZ1gWPPXuS+x5/kdfOznDOhjZuvfZ8rrtosNlhWSwWi8XSEoRDRaJOlIxfOZvXEetgJjOTK4EsR1g+2Qib2jfhiEN/Wz8JN8GsN8tL4y/NW+7i3os5M3uGsbkxsn6W7T3b54k4m2WzWKyFgmUd8NizJ7nr4UOcnJylJxnl5OQsdz18iMeePdns0CwWi8ViaQnCsf7ndZ9X1hjdxaU/0c89I/cQc2OAZvXCf+HPcTeOiNRlrl743lOzp4i6UZKRJCJCMpLkvO7zuHLTlVy56UrO6z6PS/ouQUToS/axpWML23u2s++GfVbQWSxlsCLPsua57/EXibpCWyyCiN5HXeG+x19sdmgWi8VisbQMI8MjPHTTQ/zpO/+UHT07cMVFECJOhO0btvOZaz7DyPAISTeJKy5ArrTSFZf2SDsDyQGGO4cbL+k0OhilkNB7LjQhL/eaxWIpjy3XtKx5Xjs7Q08yWvRcMupy5OxMkyKyWCwWi6V1qVXueMGGC3hl4hUm05Nk/AxRJ0pnrJOtXVvZdeku9h/az0vjL9Xs3wtfizgRtnVvY9abJRlJ5l4PvecARlOjFV+zWCzzsZk8y5rnnA1tpDLFvQOpjMfwhrYmRWSxWCwWy+pl16W7iDpRNrZv5IKeC9jYvpGoE831xu27YR87NuzAkdqXmRGJcMsbb2HPFXvIeBlS2RTGGFLZVM57bteluyq+ZrFYymNFnmXNc+u155PxDDPpLMbofcYz3Hrt+c0OzWJZPbzx1xt73mKxrFnC/r2B5AAT6QkGkgNF0y0B9lyxhw3xDTgVLjU7o51cuelK/uQdf8Jtl99WdZ31bM9isRQjxiz9GFwAEUkAjwNxtCz068aY3xOR84AHgV7gh8AHjTHpauvauXOnOXhw9Zh0WlqPcLrmkbMzDNvpmi2BiDxpjNnZ7DgWw7o7Nz10Cxz6OvgeOC5c+qvw/vubHZXFsuTY89PSEBqG/+zUz0h5moVrj7XzwYs/yG2X39bU2CyW1Ugj56bl7MmbA95hjJkSkSjwfRH5FnAH8MfGmAdF5EvAbuCLyxiHxcJ1Fw1aUWexLJb3329FncViqRtrZWCxNI9lK9c0ylTwYzS4GeAdwNeD5x8A3rdcMVgsFovFYrFYLBbLemNZe/JExBWRp4CTwKPAYWDMmJxD5hHAjkayWCwWi8VisVgsliViWS0UjDEecLmI9AD/Hbi43GLl3isitwC3BD9OichzdW62HzjVaKwtxmrfh9UeP9h9WAm2NjuAxfLkk0+eEpFX6li0VT8LG1dj2LgaoxXjqjem9XR+gtb8rKA142rFmMDG1SirNa66z00r4pNnjBkTkceAtwI9IhIJsnnDwOsV3nM/0HDzh4gcXO3N0qt9H1Z7/GD3wVIfxpiBepZr1c/CxtUYNq7GaMW4WjGm5aLe8xO07nFpxbhaMSawcTXKeohr2co1RWQgyOAhIkngXcAzwPeAXw0W+xDwzeWKwWKxWCwWi8VisVjWG8uZydsMPCAiLiomv2aM+WsR+RnwoIh8FvgRsG8ZY7BYLBaLxWKxWCyWdcWyiTxjzNPAm8s8/yJw5XJtlwWUeLYgq30fVnv8YPfBsrS06mdh42oMG1djtGJcrRhTK9Cqx6UV42rFmMDG1ShrPq5lM0O3WCwWi8VisVgsFsvKs6wWChaLxWKxWCwWi8ViWVnWlMgTkXeLyHMi8oKIfKLZ8TSKiLwsIj8RkadE5GCz46kHEfkzETkpIj8teK5XRB4VkZ8H9xuaGWMtKuzDp0TkaPBZPCUi72lmjNUQkXNE5Hsi8oyIHBKR24PnV9XnsFZp1nmp0d8LUf4kiPNpEblimeNzReRHIvLXwc/nicgTQVxfFZFY8Hw8+PmF4PVtyxhTj4h8XUSeDY7b21rheInIvw8+w5+KyF+JSKIZx6uR83214yMiHwqW/7mIfGiZ4vr94HN8WkT+uwSD4ILXPhnE9ZyI3FDw/Kq+hlgIzdznKueoin9/K312yxDbvOuxZp8LROTCgmPylIhMiMieZhyvVjwXNHIeEJFtIpIqOGZfKnjPW4LP/oUgblmGuBr+zBb0f9UYsyZugIuarZ8PxIAfA5c0O64G9+FloL/ZcTQY87XAFcBPC577T8AngsefAO5pdpwL2IdPAR9tdmx1xr8ZuCJ43Ak8D1yy2j6HtXhr5nmp0d8L4D3AtwBB7W6eWOb47gC+Avx18PPXgN8IHn8JuC14/G+ALwWPfwP46jLG9ADw4eBxDOhp9vEChoCXgGTBcdrVjOPVyPm+0vEBeoEXg/sNweMNyxDXPwciweN7CuK6JPh/GAfOC/5/us38v9qsW7P3uco56lOU+ftb6bNbpthepuR6rNnngjKf3XHUM23Fj1crngsaPA9sK1yuZD3/BLwtiPdbwC8vw7Fq6DNb6P/VtZTJuxJ4wRjzojEmDTwI3NzkmNY8xpjHgTMlT9+MXiwR3L9vRYNqkAr7sGowxhwzxvwweDyJWpUMsco+hzVK085LC/i9uBn4c6P8I+ppunk5YhORYeC9wJeDnwV4B/D1CnGF8X4deOdiv1mtEFMX+sd4H4AxJm2MGaMFjhc6JC0pIhGgDThGE45Xg+f7SsfnBuBRY8wZY8xZ4FHg3UsdlzHmfxn14wX4R9SXN4zrQWPMnDHmJeAF9P/peryGaOo+VzlHVaLSZ7dStMK5IOSdwGFjTDWz+2U7Xq14LmjwPFCWIK4uY8w/GFVdf84ir50avMZc0vPTWhJ5Q8BrBT8fofrJohUxwP8SkSdF5JZmB7MINhpjjoGexIHBJsezUP5tkOL/M1klpY6ipVlvBp5g7XwOq5mWOC/V+XuxkrHeC3wc8IOf+4Cxgj/GhdvOxRW8Ph4sv9ScD4wC/0W0jPTLItJOk4+XMeYo8AfAq6i4GweepPnHK6TR49OM/xO/jX4j32pxNZuW2eeScxSU//u7kvGWux5rhXNnyG8Af1Xwc7OPF7T+uaDwPABwXnCu/zsRGSmI9cgKxdTIZ7agY7WWRF65bypX2+jQa4wxVwC/DHxERK5tdkDrmC8C24HL0QurP2xuOLURkQ7gIWCPMf8/e28eHsd13um+X1VvABrcAJLiYlKbJUuiYjNW6E2GqI22k9w4nnEycjxjKdKMknibxJLHsRQ7iRRnfO+1NNcT2c4oka7lTGzFSaxEtmyL2mHLiihSlEVqIymaoMAFO9DdQC+1fPNHVTcaYDfQDWLHeZ8HD7qrTlWdXnBwfvV95/dpaq77YwDmwbhUx/diVvoqIr8OdKvqnhqvPVvvYYQgpeYbqroVGCZIOarGbL1fKwnu2J4FrAeaCP5HVLv2nH/nQqr1Y1b7JyK3Ai7w9/OpX/OEefGaK4xR1f7/zmZ/65mPzfZ3Ogb8BvCP4ab58H5NxJz/zVUYB04Am8Kx/jPAt8NsjtnqU72f2ZT6tZhEXifwprLnG4Hjc9SXKaGqx8Pf3cADzG4awnTSVUxVCH93z3F/6kZVu1TVU1Uf+Bvm+WchIlGCf5J/r6rfCzcv+M9hETCn41Kd34vZ6ut7gN8QkSMEKSdXEET2VoTpiOOvXepXuH85M5Ne3Ql0qmoxkvBPBKJvrt+vq4BfqGqPqjrA94B3M/fvV5F6359Z+5sIjRx+HfhomHo1L/o1j5jz11xpjJrg/++s9bfKfGyux4IiHwCeV9WusI9z/n6FzMuxoNI4EKZD9oWP9xCsdzsv7FN5SueM9GkKn9mU3qvFJPKeA94sgeNYjCCU/eAc96lmRKRJRJqLjwkWi+6f+Kh5y4NA0SXpWuBf57AvU2JcPv2HmMefRbje5h7gFVW9s2zXgv8cFgFzNi5N4XvxIPAxCXgnMFRMvZlOVPXzqrpRVc8keD8eV9WPAk8AH67Sr2J/Pxy2n/Y7q6p6EnhDRM4PN10JvMwcv18EaZrvFJHG8DMt9mtO368y6n1/HgZ2iMjKMEq5I9w2rYjI+4HPAb+hqiPj+nuNBC6kZwFvJjBaWNBziCkyp6+52hg1wf/fap/ddPer2nxsrseCIh+hLFVzrt+vMubdWFBtHBCR1SJih4/PJnhvDof9SovIO8Pv58eYgbnTFD6zqf2t6gw7AM3mD4GDzwECRX7rXPenzr6fTeCW83PgpYXSf4KB5gTgENxpuIFg/cdjwMHw96q57ucUXsPfAfuAF8M/pHVz3c8J+n8pQdj+ReCF8OdXF9rnsFh/5mpcqvd7QZAO8rWwn/uAS2ahj9sZddc8O/xndoggDSkebk+Ezw+F+8+ewf68Ddgdvmf/QuD4NufvF/DnwKsEE4G/I3Bem/X3q57xfqL3h2BtzKHw53dnqF+HCNawFL/7f13W/tawX69R5pw3V3+rc/kzl695gjGq6v/fap/dNPer4nxsnowFjUAfsLxs26y/X/NxLKhnHAD+ffjZ/hx4Hvi/ys5zCcFY+zpwFyAz0K+6P7Op/K1KeKDBYDAYDAaDwWAwGBYBiyld02AwGAwGg8FgMBiWPEbkGQwGg8FgMBgMBsMiwog8g8FgMBgMBoPBYFhEGJFnMBgMBoPBYDAYDIsII/IMBoPBYDAYDAaDYRFhRJ7BYDAYFjQioiJyR9nzm0Xkz8LHfxbuP7ds/x+F2y4Jnx8Rkday/dtF5Adlzz8gIrtF5BUReVVEvlK27w9F5GNlzz8TttknIj8XkTtFJCoiz4rICyJyVER6wscviMiZIvJoWCfKYDAsASYas8LnN4bjyKsisktELq3hnCIij4vIsvD5WhH5togcFpE9IvKMiHxIRN5XNv5kROS18PG3RORiEfnmTLxmw+xjRJ7hFETEC//g94vI90VkxSxff8yEq8L+zLjn14nIXTPfM4PBME/JA/9ugnFjH0Hx2CIfJigoPikisoWgVtJ/VNULgC3A4XBfhKDO07fD579PUND3nap6MfArQDfQoKrvUNW3AV8E/kFV3xb+HCGomfTxOl6vwWBY2FQds0Tk14HfAy5V1bcAvw98W0TOmOScvwr8XFVTYSHvfwHaVfVsVX07wRi4UVUfLo4/BHVBPxo+/5iq7gM2isim6XuphrnCiDxDJbLhH/wWoB/4xExdKJwkzQtExJ7rPhgMhinhAncDf1Rl/78AHwQQkbOBIaCnxnP/N+BLqvoqgKq6qvr1cN8VwPOq6obPbwX+QFUHw7YFVf2yqqYmucaDwEdq7I/BYFj4TDRmfQ74rKr2Aqjq88B9wCdEZHkYeTsfQES+IyL/JTzuo8C/ho+vAAqq+tfFk6pqh6r+VQ19+z5jb4oZFihG5Bkm4xlgQ/GJiHxWRJ4TkRdF5M/Ltn8s3PZzEfm7cNtmEXks3P5Y8c6QiHwzTGF6Avi/RaRFRHaKyF4R+V+ATLWzk1zzw2XtMuHv7SLyhIh8m+Buv8FgWJh8DfioiCyvsC8FvBFG5T4C/EOFNk8UU5iAvy3bvgXYU+Wa7ynuE5FmIKmqv6i346o6AMRFpKXeYw0Gw4Kl2ph1EaeOObuBi1R1CPgk8E0RuQZYqap/E7Z5T9lxFwHPT7Ffu4H3TvFYwzzCiDxDVcLI1pUEd5kRkR3Am4FtwNuAt4tIm4hcRHAH+wpVfSvwX8NT3AV8S1V/Cfh74H+Wnf484CpVvQn4U+Cnqro1vNZkaQINZfnkLwC3le2b6JrV2AbcqqoX1tDWYDDMQ8Jo2beAT1dpcj/B3enfBB6osP/yshSm/1zjZdcxGhEUQIs7yta9HBGRd9dwrm5gfY3XNRgMC5waxqxySuOLqj5CcFP6a4wdq1aparriwSJfC2/CP1fDtcxYtEgwIs9QiYZQPPUBq4BHwu07wp+9BHeI3kIg+q4A/qkstaA/bP8uwrUqBGtOyhcO/6OqeuHjNuB/h8c+BAxM0r9iOmlxQvbFsn0TXbMau6Zy991gMMw7/j/gBqCpwr7vA/8JOFpD+mQ5LwFvr7IvCySgNGEbFpGzwucPh+PTfiBWw3US4fkMBsPSodKY9TKnjjm/HG5HRCzgAoLxYlVZGzfcB8G49cvFHar6CYKb9qtr6JMZixYJRuQZKpENJyebCSYnxTV5Avz3MoF1rqrew7g72BNQ3mZ4gn3TSfG8LuH3PVyQXD7pGt8Xg8GwAAlvMH2XYNI0fl+WYK3Ll+o87f8L3CIi50EwwRKRz4T7XgHOLWv734FvFM2qwrEmMdkFwnZnAEfq7JvBYFjAVBmz/h/CpSwAIvI24DqguBb4jwjGno8A94pINNz+GnB2+PhxICEif1B23sYau3Uewc0pwwLHiDxDVcLc708DN4eDyMPA9SKSBBCRDSKyBngM+O2yAal4Z+lnjC7e/Sjw0yqXag/3IyIfAE7HSrzaNY8wemfsg0AUg8GwGLkDqOiyqar3hyYGNaOqLwJ/CHxHRF4hmPysC3f/iCATocg3gEeBZ0XkReBpgsyHvZNc5u3Av7HA84oAACAASURBVJUZuBgMhqXDmDFLVR8E7gV+JiKvAn9D4O57IrzZ9J+Bm1T1JwTzpz8JD30I2B6eQwlS0y8TkV+IyC4C85bP1dCfy8NzGRY4EnwPDIZRRCSjqsmy598Hvquqfyci/5XRHPAMwcDzuohcC3wW8IC9qnqdiJxJMFC1Eqxb+V1VPRrWYPmBqv5TeP4W4Dthu6eAfwe8vZj+WUP/rgMuUdVPTnDNtQSuUxaBKP2UqiZFZDtws6r++um8ZwaDYWkiIg8A/01VD57GOb4KPKiqj01fzwwGw1JCRNYReBJcfRrniBPMwy41N50WPgtC5LW2tuqZZ545190wGAzTyJ49e3pVtZb1AfMWMzYZDIsTMz4ZDIb5SD1j07ypUTYRZ555Jrt3757rbhgMhmlERDrmug+nixmbDIbFiRmfDAbDfKSescmsyTMYDAaDwWAwGAyGRcSCiOQZppd0ezv999yL09lJdONGVt1wPc1tbZMfaDAYDKdBx/5e9u48Sqovx7KWBFt3bGLzlooeKQaDwWAwGE4DE8lbYqTb2+m67Xbcnh6s5ctxe3rouu120u3tc901g8GwiOnY30v7/QcYHioQb4wwPFSg/f4DdOyv6K9kMBgMBoPhNDAib4nRf8+9SCyG1dCAiAS/YzH677l3rrtmMBgWMXt3HsWyLaJxGxEhGrexbIu9O4/OddcMBoPBYFh0mHTNBcDppFeOPzZ38CDRM84Y00YSCZzOzjnvq8FgmDtmOpUy1Zcj3hj8y8mPOGTTDp7rk+7L0bG/d9bTNk3qqMFgMBgWCqpKfni4rmOMyJshpkvsFNMrJRYbk17JF78w6fkqHavDwxSOHYNcDi0UgoaRCPGzzz7tPp9OXw0GQ+107O/lZ987xFB3DlBWrG3kXR86Z8oipZhKadnWmFTKtmuYNuGzrCXBYHeWbKaA7wale8QCsWTarzUZ1V7vW96V4thrg0b4GQwGg2HekB8ZIZtOoerXdZwReTNAur2dE7fcip/JoK6L29fHiVtuhb/8Ut1ipzy9EkAaGvDD7cX940VZUaxl9+4FyyKydg2WCNLQAA0JdHBo7EUch/yRI5y45VbsZcumLNAm6uv4c5iIn8EwNTr29/LYfa+QH3ERQIH+k8M8/q1XueJjb2Hzlta6o1TFVEr1laHuLK7jo77yw2/sY905y6dF7Gw4fwXHDg4GHQ5RH+LNkVLa5mwJqvLUUYBo3GZ4yGXPj47S3JKYMaFrMBgMBkOtOLkc2XQK13GA4KZoPRiRVyOVRAmMFVkN27aR3bWLkT17wHUhEkEiEfB9vIEBeu64s6qQqXb+7N69qCpYVjChc11QpXD4MNkXXoCGBBQcnK4usi+8QOytb6Xw858H7XwfLAv3+AlYD3ayGQrBFwWR0d+WBY6Dn8kQXbs22DyBQKuG09mJtXz5mG2VUkFNxM9gmDp7dx7FyXmIBAO+ej7qw0iqwENf30ckJvgeRKIWnuuTGchx8nCKt39gE7/ya2dXPGf/iWHyWbcUYSvie8rxQ4MMnBwpCcipcmhPd8XtuYxD47IYqb4cAM89dJjnHz6KW/BBILkyxvbfOb1rj6c8dbSIk/PwfX+M8HPyzKr4NBgMBoPBdRyyqSGcfP60zmNEXg0URYnvOPjpNE5XFyN79mA1NhJpbcVavpx8xxFGdu/Gbm0FzwsO9DywrECk+T75116j49rrTolaVRI9nZ+5CfJ5CNU7jLkBHjzP54M2ACKo55HftQtsG4lGg/2eh4rg9fZhJ5vHpGjieYEQVAVVtFCgcOQIWigEfWlZVdNavaJAdXt6oK8PSSYhm8UvFBDbJrpp05j2tUb8TLTPYDiVVF8O31fEAt/z8b3RfeorTi4YKTzHRyywbQvfV/b8+ChrNi8rCZZitK/njTSFrFfpUsE5FUbSBX58934ammNTTmMc6s4hFui4S/mekk07rFjTwHMPHWbX94+UXRwy/QV+cNeLJFdNn9hb1pJgeKhQEnQAruNjR8Z6kUViVkl8GgwGg8Ewk3iuSy6TJj8yMi3nMyKvBvrvuRffcfD6+4PIl21DoYCfSqErV2CJoOlMILQymTHHlkRVSPbnP6fzDz5O7JxzWHPzTTS3tQXndx10YAA/lxsVifWgZRLQ89CieANwXXzXJf/662Mid6cc6/v4w8MlwegffQMsi9e2vQOJRomfe+4YoZVub6f7K3dQeP11JBpFli/H7+1Fc+GkSAR1Xbz+ftLt7aXjqkX8cgcP0nHtdTidnUhTU/B+23ZJWGdfeIFVN97Imk98vK7I6myIxIkEaa1i1YhaQy0sa0mQTRVQ1TECrxLqg+uHOfye8tDXX6TOlP7S3SW34DM8lCfdn+PYgUGicYs1m5dNKPjK00Y9zz/1TlXI8GCe/IjDsQODVbuR6S/w2H2vcOW1F5y20Nu6YxPt9x/AyQdCzi34WLYQb4yOaecWfJa1JE7rWoali4i8CfgWcAbgA3er6ldF5M+A/wL0hE1vUdUfhsd8HrgB8IBPq+rD4fb3A18FbOBvVfXLs/laDAbDzKG+TzaTJj+cGTOdP11Ep/NsM8Qll1yiu3fvnrPrH7ryKtyBAdR1ESu401sUMhKPI5FISRxhWUGUrEqIVWIx1PfAVxAhds45uCdO4GezQQPXnbkXEotCLA7ZbH1CMhIJhKBlge8TO+ccmt/3PlIPPIDb24s6zmhEcDzh+4UqEo0SO+usILLpuqVInpdO45w4AY6DJBJIMonf3x+cs3h92wbPQ2ybVTfeSOqBB5BYLBDfPT2BmLZt7FWriLS04Pb34fX0Yre2EmlpQUOjmbVf/AJQeS3jVCmPxEoiccq1qu2rFs2dqN1iQkT2qOolc92P02EuxqbimrxsxqkqmmabWION5/h4YbpnJGZx9ttaOXk4hWVbeJ5HunfitBPLFnxv8hcUa4iw44YLT1vojV+3uOH8Fbz6zEks2yoJP9/zabvmPJOuuQSZjvFJRNYB61T1eRFpBvYAvwn8NpBR1a+Ma38h8B1gG7AeeBQ4L9x9ALga6ASeAz6iqi9PdP25njsZDIaJKTpm5jJpfH/yO7BiCavWbah5bDKRvBqIbtyI09UVCI0iIkGKYz4/RgCVUiArIRJE2NxRgVU4cOCUNtMq48txXIjGqvevGkXhGR5XOHiQvoMHkeXLAoE3kWAsu5aqkj90CKupCaJRZHgYb2AAyqKdmsuNRgKLeB5iWaglaD5P3113BeK6OYk/OBS8Z74frH3s78eKx8dEVqW1tZQS2nPHnfjDw6XU2PyRIxz71KexkslTIpW1Mpk5Ti2pqfWY1kyEiQYufjZvaeXKay/gx3fvD9atzQPGp3u6BZ8Du7oRgUjcwslN3s9aRV4h606LIcrmLa2nHL9m8zJTVsEwbajqCeBE+DgtIq8AGyY45IPA/aqaB34hIocIBB/AIVU9DCAi94dtJxR5BoNh/pIfGSGXSeG5U8jeqxEj8ph8YrzqhuvJvvAC6nkQiZTMT4qo6qiRSZEw8nQKk0XqZjKyqgp11tg45fjyp+NdOifD80AVP5WqW8yq44y2V0U9D+3tC7aVv/cieH19pcieXyYgJZGgcOgQ0Y0bsRoa8NLpICVUFT+brWgAU4tomsxwphYzmvyhQ0E013GQWAy7tQWrKVlX/UJjaLN02LyllYbmGIiS7svPm4jeeFSpSeABuG7tgjXdn+OZB14/ZX3hVMXZcw8d5oVHOynkXESESExMmqZhWhGRM4GtwLPAe4BPisjHgN3ATao6QCAA/63ssE5GReEb47a/Y4a7bDAYZgAnHzpmFpzJG58mS17k1TIxbm5rY9WNN9J/992BePD9sSLOcUZTNUMTE4lEAlFYzgJIjZ1RyiOI9b4XxfahW2nxfT7lXKr4hQJWLIbm81jx+OiuYoptIpi8eX19IILYNjgO1rjoWfl3Q22r4npKCCK9bk9PUKKi7FrRjRsBJtwHwXfQz2RQzwu+N46De/wEVssq4pvPrPktmq5ooGFhUDQPma8Cr27qCEqqHziCduzvBRhT866nM80PvvYiQCDYojLh2sHnHjrMcw8dCU8c3LRzcsqxg4McPzTIyjMaefe/O9dE9AxTRkSSwD8Df6iqKRH5BnA7wV/v7cAdwPVAJX90Bawq2ytd60bgRoBN40zPDAbD3OE6Dtn0EE5u6o6Zmf6+utpXGjiWFOUTY384g9vVhXPiBMdv/izp9nYgmIRndu4cLUsAp0bpQgfNouDQ07Q9NZRRLuJcNxDT1SKijhOYwDQnA7GdTAYGFdksWigQPfPMktjzC4VSqqfEYsDYKFvPHXfi9vZS6OjAfaMz+PxtG+foUbpuu730/Vh1w/VooRBco+xaq264fsJ9RfrvuRdrxYpSOq+KBG0HBse0mwyns7MkYItUihoaFgdbd2zC9+ZHuuZcoD784K4Xeejr+8hnXaJxm943MhRGvGD6q6HbaN7n+OuDtN9/oCQKy3nh0c7S+cZeINg22JWteqzBMBkiEiUQeH+vqt8DUNUuVfU0qGz8N4ymZHYCbyo7fCNwfILtp6Cqd6vqJap6yerVq6f3xRgMhrrxPY/hwQFSPd1TFniZ/j6e/u7/5h9vv7Wu42ZU5InIH4nISyKyX0S+IyIJETlLRJ4VkYMi8g8iEpvJPkxEur2d7N69FI4eJX/oEM6x40FaYCSCPzJC12230/21r3PillvJHzw4NddLw9SxbYhGg+gdBIIsEhk1c6mCjoygI1mSv/qrxM88E39oiMjq1az94hdYc/NNJdEl0WgphdRubQmODaNs6fZ28ocOBdHYYtQwfKyeh8RipTV3zW1trP3iF4isXj3mWsXomdXUhNPZSeHQIYhETjFTcTo7ibS0EF23DisaLYlOaWqqKwIX3bjxlPWM46OGhoD5PjbVwuYtrbRdc97kDRc56iv5YZeeo+nqbTwYTuXZu/PomO0d+3spZN0JHUd9T0vpoQZDPYiIAPcAr6jqnWXb15U1+xCwP3z8IHCNiMRF5CzgzcAuAqOVN4djVAy4JmxrMBjmKer7jKSGGOo+OeWSCEVx989/+QUOPPOTwNejDmYsXVNENgCfBi5U1ayIfJdgYPpV4H+o6v0i8tcEVsHfmKl+VKOYilcUDFooBBP5WAxUseJxfMeh7+tfN+JuLhAJDFdiMexVq1DPxe/rL6XFTpah5qfTDO/cyaobb2Tzfd8cu/OLXwjq+g0OgudhrVyB1ZQcE2Xrv+feoNZgMTpbXPfnuliNjTVFyMrTPWPnnhuYylT4Qy+me9rNzdjNzUH/s1kiFe7CTrRGcNUN1wf1HGGMQ2c90cClwHwfm+ph85ZWztu2hgO7KhcaN4ziFZTujlTpecf+XtrvPzDBEaOUp4eatE1DHbwH+E/APhF5Idx2C/AREXkbQcz5CPB7AKr6UjgevQy4wCdUg8qSIvJJ4GGCEgr3qupLs/lCDAZDbagq+ZFhcunaHDMrkRno58VHfsTBXU/jhxqkcfkKfunqD8B3H6r5PDO9Ji8CNIiIAzQSuExdAfxOuP8+4M+Yg4lUMU0zsmZNYN9fTLMMI3k0NASmHEbgzQ2qgclNPo977NjYfeUupxMcr65L/91303DxljERsea2ttKau2KdP6+rG2yb+DnnAEF0zV69GvfkydH+FC8flmQoRsjS7e0c//wt6PAw6nm4fX0c//wtRFpaalojV6s4m2z9aHNbW0nAGnfNSZm3Y1O9XH39Fg7sfryuNW1LFafgl4Ta3p1Hsezak1ls22LvzqNG5BlqRlV/SuV1dj+c4JgvAV+qsP2HEx1nMBjmnkJ2hGx66o6ZmYF+Xnz0Rxx8dqy4u/jK93PeOy8lGq8vwWjGRJ6qHhORrwBHgSywk6BGzKCqFhdUlTtHzSpFR0QrjNA4nZ2l9XbW8uVj67QZZodyM5tIpPq6O8+r7l46rp2qVjQeKQom33GCaG74PSh0neTYpz49dv1lEZGg9EMkMkaEdX/lDvyhoeA8lhWsqxscpNDXB9EoViyG3dKC3dxcMQJYqzirxVilJPYMVZnvY9NU2HDuigkLiRtCFHbe8zJvu2ojJw8P4fsaTMFrMK/xfZ/jhwb5lzufN6UVDAaDwVDCKeTJpoam7JiZGehn32M/5sC//bQk7hqWLeeXrnw/573rvUSi0SmddybTNVcS1HE5CxgE/hH4QIWmc+IQVe6IaDc3w8aNOMePg0gwYTcCb/YpF22TlZrwPEgkYHxNvfGoVkyrLAomHRgoOWyq46BDqdG6e0VsO4jk2TZWMklk9Woatm2j/5576frz24LvTdEMpoLjp+84+CdOACCRSGnN33hRd0pa6TgmK9VgqI35PjZNha07NhmRVyOFrMuu7x8Bwns7NbqT+uHwdOxA4Lr5K792Jr/ya2fPSB8NBoPBMP/xXIdsKkVhsrloFUbF3dP4XjDvbWhexi9d9YHTEndFZtJ45SrgF6rao6oO8D3g3cAKESmKyzlziBrveiiRCNby5YhIUBIBTq19Z6gPy0LCNWYzcW57+fLJUzdVTylX0HHtdYzs3o1z8iR+LhekdhYKJWOVkkCLRse4b8bOOovzf/Y0q264ntQDD+D29KC2NWrKUhSGZQJPwh9EcLu70UKBhm3b6LrtdtyenjFpl0W3zmoYY5VpY16PTVNh85ZWLNuMV/Uy1ao26sNzDx0xjpsGg8GwBPH9UcfMqQi84cEBnvmnb/PPX/oCrz79FL7n0tC8jHd86D/w4T/5Ehe2XXHaAg9mdk3eUeCdItJIkBJ1JUHRzyeADwP3A9cC/zqDfahKeYpc7uBBcN0gza5QGFPvzjBFigYpIyN1Fz6vCVW8rq6ampbSKr/29aDWYZiKqfl8IM48b6ygL/bV8yAaQRRiZ58dRHgpiwJ6Lt6Jk6f0q4QIkfXr8Hr7SiU11obfuanUszPGKtPGvB6bpsJzDx3G98x4NSuE0T/1MWv0DAaDYQmhvk9uOENuOIP69f/PHR4cYN9jP+a1Z346JnJ38ZXv5/x3vZdIbHpNvWdyTd6zIvJPwPMELlF7gbuBh4D7ReQvwm33zFQfJqM4oe667XZ818Hv7gl2FCMyMyFOlgqqQQrkTNULrPNzSbe3BwLP8wLXTNcdmxJa6Xy+DwUfjUbHRMyKaZNuR8fE0V4R7GQzdrK55JbZ3NZG15/fNqW0S2OsMj0shLGpnI79vezdeZRUX45lLYlT1oONKeZtmHnKhopU39RSdAwGg8GwsMiPDJNNp0tr5uphtsVdkRl111TVPwX+dNzmw4wW/pxz+u+5NxB4fRWMVozAOy3mQ0F4Wb68VM9Ow4hdqVxGrTgOXirFmj/+HDC6nlMLhSBd1LIqmrRILIaqnhJxs5JJCocPj5aIaG1B7EhNaZfGWGV6WAhjE4za/Fu2RbwxwvBQgfb7D9B2DSWh98KjnYgIEgHfNWPWbJIfcU1ZBYPBYFjEFHJZsqkU3mReERUYHhxg3+MPc+CZn5SOb2hexsVXvI/z3902Y+KuyEyXUJj3OJ2d+Kl0Kb2woqOiEXtTpxYXzJkiGiW2YUMpQlaKLI6Pvokg8Xiwr9pnHYudUo8O2y4Jx/Hns5qbiZxxBv7Q0JiIW7q9Hae3N4gkWlawLrTzGPbKlSURaTAUKdr8R+PB2tNo3MbJwzMPvF6K7hWy9f/jMUwDEnwe40W3wWAwGBY+bqHASGoIt1Co+9iRoUFefOzHY8RdItnMxVe+j7e8+7IZF3dFlrzIi27ciHPyJBKNBoJkvMiLRJDGRnR4OJjMO1OzR12ynI7AO12B7ftj0yy7w4LR488Z1tSrei0R/N5Rg4Vi2mTPHXeSP3QIbGt0XV9Y349olDU331SxDEJk+XK0qQmvr69k/OINDJQijiZSZyiS6ssRbwyG6ULWZSRVwCl4oNC0Io615EfwOUQhN+zge8rOe15mxw0XGqFnMBgMCxzPdcmmUxSy2bqPDcTdwxx4pn3axV0kFiXRlKzvmClfbZGw6obryb7wQjDJH596Z1nYq1bh9fUFk/cphGoNdWJb4AXvv716dfDeT1Uoet6YNMuRZ5+dsG1VKqy7Ky+ofvzmz+L7ihWPl+rh+dnsGCOVYsmEkd27kXicyOpW7JaWoLRC6ODp9vRw4pZb6V61Ch0eNmvuFgCDXSO8tusk52xdTSQ6idPrFFjWkmB4qEAhFwi88vVg2UxhSgu/DdOH5/iIDU7eNRE9g8FgWMD4vkcunSY/Mlx3fGFkaCiM3I0Td2FaZjQen3K/ook4iaYk0Xii7mOXvMhrbmtj1Y03jppyJBLBPCpU8F4qNWqtb5h5PD8QPZEIOjwcpFiK1CewixG1aBR71Sqa29ro/trXJz4mEqkepfV9YmedVXFXc1sbdnMz0Y0bg/IbxS6UGakUC69LLBakhRYKuMdPlIqwCwTbPRdvYAA/kyF29tml0gp88QtG6M1TCjmPR+99mZ8tj3H+O87gorYNLG9tmLbzb92xice/9Wog8MZh1t/ND9QL0jYt2zJumwaDwbDAUNXAMTOTrvvG6UhqiH2PPcxrz7TjhXPI6RB3IhBraCTelDytUgpLXuQBrPnEx2m4eMtoOYXhYay1a4isaiF/8KAReLONKhKNBqmM9Qi8oCAdVmMjdksLVjKJPzRUctackIkieZbF6ps+U3V30YhFGkYn9+VpouUlEyKtrTgnTqCqUCgE4hKwW1vwevuCdXqeFxhp1FhawTB3xBJB9G5kqMDenUd54dE32HTRKi5673o2X9SCZZ9eKdLNW1pJJCMVRZ5h/tC4LEYkZhm3TYPBYFhA5EdGyKZTdTtmjqSG2P/4w7z6s7HibsvlV/OW92yfurizhHhjE4mmJNZkdaBrwIi8kOIk+vjNn0UdB6+7B6+r2wi8OeKU+nqTGbiIgG0TXb8eOyzA7mezRDdupPsrdwROmJWwLKxkEi0Uqhuv+D4n//w2epJJ/EzmlDTKyerXFUsuAKW+uV1dQYqw40A4GGihEJi2lN21qaW0gmHuWLG2kf/wJ9vY/1QnB3d3U8i6dOzro2NfH8tWN3DBu9Zx4aXraFw29VQNJ+9P3sgwp8QaIjh5j2Ut9afTGAwGg2F2cXI5sukUbp0+G5XEXbwpycWX7+Atl05d3Fm2TaIpSbyxEbFO7+ZwOUbkhZQKZc8D239DSDQaRLtg0nV5kfXr8XM5JBIZU7agYds2+r5ePVVTolFWXntt0GYCoxf32DFc2yayYf0paZTV6tcBdFx7HW5PD/T1EVmzpiTy1POC1xc+do4dL63Ns1taStctjwga5ietG5Ns/+hbePe/P4fXnu3i5Z8ep/eNDKmeLM8+eJjdPzrC2W9t5aLLNrDhzSvrPv+ylgTp/tyY9XiG+cVIqoAdEbbu2DTXXTEYDAZDFVzHIZsawqlzrp9Np9j32I+riLvLprReDiASjRJvShJraBiz5Ge6MCKPsYWyDfMHUUWj0UkdTSMbNhDbuJHcwYO4oQum7zjgOPTddVcg3IrOqeUiTgSrpYXU974X1LQrpoVWK6Phebidx4i+aSO+63D85s+W1uOtuuF6Nt/3zdIh5evw7DPW4h47jnP8OLpuHV5PD6gS3bAelMBlM59HQifX8UK1KBhPl6L5iymkPjPEElEuvmwjF1+2kROvD7H/qU4Ov9CDW/A5uLubg7u7adnQxIXvWc/5715HPFHb8Lt1xyZOHk7h+z5qgnrzEifvcfl/NO6aBoPBMB/xXJdcJk1+ZKSu47LpFPse38mrTz9ZJu6a2HL5Di64dPuUxV00HpqpJGY2+0N0AaQjXnLJJbp79+4ZO3/HtdcFrofRKJozayrmC1ZTE+q6k0ZXrZYWIsuXI4kEbl8fXnd3YGpi26ORQAieq46KuGSS2Jo1o8f19iLNSXQoNXGabjFPWoT4eeeVxNjaMoOUYgTPCtfpeZk0bld36dr2GWuJNC8rndJNp/BOdiHJJLguEo0SP/fcaRNiY8xfylJK186hqYuI7FHVS+bk4tPEZGNTLlPg5adP8MrTxxnsHrVjjiVsznn7Gi7evpHVb2qe9DrPPXSYPT8+iucYlTffEIF4U5SW9U2k+nIsa0mwdcemMYKvY39vqa5hpf2G+cdSGJ8MhsWO73vkMhnyw5m6Vl9VFHeNobh779TFXayhgURT8rRKKdQzNplIHsGaKYnHTYmEeYafzY5G4apFWS0LdV0KR46MjcD5fiDaiyUxwmic2DbEYiBCdM2akgiLtrbi53KTC7zi+VSxmpqqGqSUr8MDsJPNWE3JUnF0t6entM/LpHGPHUeiUaJnnDEmgjddAqzc/AUwpi6zRCIZ45fft5mtOzbR+coA+9s7ObKvj0LO45WnT/DK0yc44+xlXPjeDbz5V9YQiYwutB4vDN7+/k28/nwPfceG5/AVGcZjRYVC1uXkL1L4ns9IqsDj33qVKz72FjZvaaVjfy/t9x/Asi3ijRGGhwqm3MISQUTeBHwLOAPwgbtV9asisgr4B+BM4Ajw26o6IEG+1leBXwVGgOtU9fnwXNcCfxKe+i9U9b7ZfC0Gw0JCVckPD5PLpPHHZ2dNQDadYv8TO3n16adKRdBL4u7S7VOKvIkE54g3JbEjsyu7jMgjcEf0PRe/r3+uu2Iop/iH6Xlj6xcWCcWfDg2demyY7liqcacabAsFmiQSSPjH6qXTeH19gdmLKvaaNdXr89l2KX3UbmnBy6TxeoN0S6ezk3R7O81tbRM6bo43anG7ukGEyJo1M+aqOV50gjF1mU1EhDdduIo3XbiK4cEc+9uP8+ozJ8gM5Dl5OMXJwyl+9s+HOP+dZ3Dx9g0Mnhw5RRi8+sxJ2q45jx9+Yx++N/8zMJYKvqvBvSgRxBI8x2fEKfCDu15k1fpGRATLtojGAwEfjds4eUy5haWBC9ykqs+LSDOwR0QeAa4DHlPVL4vIHwN/DHwO+ADw5vDnHcA3VowitwAAIABJREFUgHeEovBPgUsIVufuEZEHVXVg1l+RwTDPyY+MkMuk8Nzal2AF4u4RXn36yXHi7mouuPTyKYk7y7KIJwMzFcua/jq6tbDkRF6ldUmrbrie45+/BZ3+NY+G6cL3g3IDxZqFkUhQQ69ciFUyThn/PGyjuRxufx9WLI5TLEgetvUHBoJC5UNDo6mixev5/mgqqBDUuyue03Xp/IOPEz/3XJI7dpB64IGKjpvjjVrwfSLr1pVMWWD6BdhkZR4Ms0fTigTv+I2z2fbrZ3H45z281H6MzlcHyGUcfv7oG7z42BvEGiLYUYvGhggiQjRuM5Ly2HnPy3PdfcM4iuskfc8/ZbjpPx6s/2hYFi2JPMCUW1giqOoJ4ET4OC0irwAbgA8C28Nm9wFPEoi8DwLf0mAdzb+JyAoRWRe2fURV+wFCofh+4Duz9mIMhnmOk8+RTdXnmJnLpNn3xE5e/emouIs1NrJl+9Vc+N4rpiTu7EiERDJJrKFxRsxU6mFJibzydUnW8uW4PT2cuOVWiMXwBwZMuYT5jusGAquhAbLZUaOUIlUEXelpLBakd4bRPH9gEF+kVJBcwzIMiKDDw8TPPRenrxd/YJDohg0lseYODSEiuF3dgeGh7wfi07bBsih0dJB64AGWfehDZHftqmh0UnLlpMyBs/ylTLMAm6zMg2H2EUs4Z+saztm6hqGeEfY9dYzX/u0kuYxDfiT4bucyDolkFMsWRtJ5UCG5Kka617gAzzcm+veRTTnE4hFiDREKWZfMYB4U/uXO5836vCWCiJwJbAWeBdaGAhBVPSEia8JmG4A3yg7rDLdV224wLHlcxyGbHsLJ1f5/sZK4izc2cdH2q7jgvZcTSzRMcoZTicRigbibwrEzxZISeePXJfmei1cUd8UokedNaKVvmGN8H+p0RyoyplaeCNrUBLkcuO6owFNFAc3n8bNZrEiUFTfeSHbXLvKHDqGOA5FIkKo5OFgqe4BtI8X6dp6H7zoM3HffGPfNaqmXsyHAqpV5MOvx5gfLVzdy6YffzLt+8xwO7u7iJ/cfoJDz8D1lZGj0eyu2Em+IkrHyxmlzgZEZzNOkSnoghyA0rYyZ9XlLBBFJAv8M/KGqpia4u19ph06wvdK1bgRuBNi0yZT0MCxefM8jm07V5ZiZy2TY/8ROXvnpk7iFQBQWI3dTFXexRIJ4Mkk0NvV6uDPFkhJ55euSvEwa5+gbo2IuLEQNGIG3GJgsRK4aCDwIUjEjEfD9MDqoiGURWb2ahm3bSgLPz2SwVqwg0tKC5nKIbWOtXIHX1x9EGCEQfJaF19sHjKZJltfVG89sCbDy6KFhfmJHLN7yznU0JKM8cu/LpYheEfWgrzNTecpnmN8oZAby4IOPkku7RGI+Ts7jR3+9jzPOXm6ieosQEYkSCLy/V9XvhZu7RGRdGMVbB3SH2zuBN5UdvhE4Hm7fPm77k5Wup6p3A3dD4K45TS/DYJg3qO+TzaTrcszMDWfY/8QjvPKTJ8aIu4suu4oL266oW9yJQKyhkUQyiR2J1vsSZo0lJfKKE27fc3E6j02+fsuwcKnlsyxL91TXDf5qLQsRiw1/9T8BSum9fjaLeh5efz9WPI7d3Iy1YgX+wODoWr3Q3KUoMK14vGYjFSPADOVs3tJK04oYTs49xW9IFVMYfQFSrHMoNtiW4DoeTt5DbEAxUb1FSOiWeQ/wiqreWbbrQeBa4Mvh738t2/5JEbmfwHhlKBSCDwN/KSIrw3Y7gM/PxmswGOYLqkp+ZJhcunbHzFwmw0tPPcLLP3kCN/RYiDU0ctH2q7jwvVcQa6hP3FmWRawxEHdzZaZSD0tK5BXT4tze3uqW/IalS1hDT6NRmtva6Lj2utH0XscJipS7Lk5nJ06YnqnRKLH16ym8/jpEo9hrVuMeOw6Whd3SUjq1cbI01IuT97GjNrgevhmuFjzF9Fr1CCKxOro9GrON6+bi5D3AfwL2icgL4bZbCMTdd0XkBuAo8Fvhvh8SlE84RFBC4XcBVLVfRG4Hngvb3VY0YTEYlgKF7AjZdO2OmbnhDC89+Sgv/+TxaRF3dsQm3pQk3tCIFDO3FgBLSuQV0+I6/+Djc90Vw3wkjORZ4R9weXqvxGL4+fxo9C8aRQsFxLZZc/NNAKV0S6upCWloGOOWaZwsDfXQsb+X/IiLkzfqbjHieToajVVoXBYUxjWum4sLVf0p1ZOrr6zQXoFPVDnXvcC909c7g2H+4xTyZFNDuIXaHDMrirtEQyDu2q6sW9xFolESySTRRMOcO2VOhSUl8opIJDLWet9ggCCSV/a9KC87IE1NMFxWhNrzgvpXK1fQf8+9Y0xSouvW4fT24mezp2WkUqnch0npXPwUi2fLwrlZaKiDSr5eqd4sDctixBIRlrXUb9ltMBgMiwnPdcimUhRytd30yg8Ps/+pR3il/QmcfHBMLNHAhZddyYWXXUm8obGu60cTcRJNSaLxhT0eLzmR13/PvYFZRnfPqcW1DQbbRh2HjmuvI3fwIDo8jDQ24qfTY9t5Htbq1URWtZA7eHBMaQ7N5YI7PpEI/tDQlARapXIfE5m3GBYPe3cexXPVRPEWKaogFmPcUVVhZKiA6/hc+lvnzl3nDAaDYQ6p1zFzOsVd0Uwl3pQkEp2/Zir1sOREntPZSWRVC/7AYGCpb8xWlgZhKuaEazHDULzmcrg9PUTPOAO3rw+vu3v0eJGgVILvo8PDaDIJrjumNEex4Hhk5Uo2P/ivVS83EePLfRTNW7q/coeJ7i1yUn058iMOUr5wy7CoqFb+ws27Zj2ewWBYcqjvkxvOkBvOoP7k//fyI8NBWmb74yVxF00kuKjtSi7cflV94s4S4o1NJJqSWPb8N1Oph0Uv8sanvElTE5rLBVE8Uw9vaWDbWIkEdmsLTsfRqs0kFgtcMi0Lt6sLv1AIhF34HZFYDHWcoI1IKQ1TolEkMTakP95opd7Uy/L1gEV8x8Ht6IDNm010bxGzrCVBZiCHbZt8zaWG7wXpukboGQyGpUC9jpn5kWFefuoxXmp/DCdXJu7CUgjxxqaar23ZNvGmJhKNTQvKTKUeFrXIq5Ty5qVSqGqwJs+kay4NPA9/eBi/fE1dBYEf3bCBwi9+AZaF7zjB/nDhLqposTyCSJCu2dTE2rC+XXHtXpFyo5VaUi/Hi0ArmQzSPsvO6fX0INHoKdG9iUozVMKs9ZvfbN2xiZOHU/g13M00LD5+9r1DRuQZDIZFTyGXJZtK4bnupG0rirt4ggsvu5KLLruyLnFnRyIkks3EGhammUo9LDqRVz6B9dJppLGBaNEhsTg5jkbJDwzMZTcNc02FCK7b21syXxHbPtWcx/fBthERImecwdoykdZ12+34UNFopVrqZVGcVRKB7tBQafApndNxiGxYP6ZL9ZZmMGv95j+bt7Ty9g9sYs+Pj4JnhN5So//4CM89dJhf+bWz57orBoPBMO24hQIjqSHcQmHStvnsCC8/9RgvP/UYhVwWCMVd2xVcdNlVxJtqF3eRWIyGZDPRxMI2U6mHRSXyxk9gna4uGBkJilcnAzt7SSTwh4ZK668MhiJ+JlN6rJUGn/Buk8KYtIJiaY5q0bFKqZfl4qySCIwARCJEVq4cTTWORlFnrI3wZKUZxkft3IGBCQWnYW7p2N/L3p1HSfXlWLGmgb5jw5MfZFh07Pr+ETpfG+BDn3n7XHfFYDAYpoV6HDOribsL2i5ny2VX1yXuYg0NJJqSRGKxKfd9oTKjIk9EVgB/C2whmBtfD7wG/ANwJnAE+G1VnZaw2vjJshWP4+fzeL19JZFXnBR76TR+KjUdlzUsJESwWlrw+/pOjeYVhVsNazW948fp/L3fJ37eeay+6TM0t7VVFUnlpRiKlIuzaiLQHxoaY9xSvIlRLWI4nkpRu0JHB5H160t/I8VrLbVC7bM9NtVCsXSCZVvEGyO4BR/jvbJ0OX5giAfu3GOEnsFgWND4vkcunSY/MjypDUYlcReJx7nwvVdw0farSDQla7qmCMQbm4g3JbEjiyqeVRcz/cq/CvxYVT8sIjGgEbgFeExVvywifwz8MfC56bjY+Mmy3dKCf+IEfi4XrMMrmxRn9+2n76/+ajoua1hIxGJIxMZqbq4u8usw48kfPsyxT30aK5kkfu65NGzbRnbXrjERvVU3XD+hOJtMBBaZLGI4nkoRQolG8Xp6iCxbNuG1lgCzOjbVwt6dR7Fsi2g8cPeKxm0j8JY4xw8M8Td/9BSr39TM1h2bzFo9g8GwYFDVwDEzk57UMbOQzfJy+2O89NRjFLJB+YSpiDvLsog3NRFvasKyFpdT5lSYMZEnIsuANuA6AFUtAAUR+SCwPWx2H/Ak0zSRGj9Ztpub8fN5NJs9pV5Zc1sbg9/+Nl5f33Rc2rBQKBTwTnbV3j4eHzVfGY8qOA4aieBns+Q7jjCyezd2ayuRlpbSere1X/xCyaClkjibTASWM1HEcDyVIoT2mtW4x46fdqH2hcxcjE21kOrLEW+MUMi6jKQKOAVTJ88AhazHsUOD9J8Y5sprLzBCz2AwzHvyI8Nk02n8icpWEYq7nzzOS08+Ok7cXc5F26+uWdzZETs0U2lc9GYq9TCTkbyzgR7g/xeRtwJ7gP8KrFXVEwCqekJE1kzXBStNlq1olLW333bKxDjd3m5uki816imZYdsgQmzDBgqHD094TolEArGXzgSlFTIZpLV1zHq3zfd9s6o4qzdCVyuVIoRWJEr83HOxV6xYyu6asz421cKylgSD3VmymUJw19MMUIYiPmTTjnHeNBgM8xonlyObTuGO8w8YTzVxd8Gll7Nl+9UkkrWJu0gsGoi7RMPkjZcgMynyIsAvA59S1WdF5KsE6U81ISI3AjcCbNq0qaZj6pks999zL5HlyymkUjDJl9GwOJBYDM3naxJ7EolANEpk9eqJRV4kAr4fnLtQANsO6usVz1PjerdaI3T1lD+oFiFc88efW2qibjyzPjbVwtYdm/jRX+8HNeU7DZUZ6p7csMBgMBhmG7dQIJtO4VTLfAop5LK83P44Lz31KIWRUNzF4lxw6Xa2XL6jZnEXSySIJ5NEY/HT7vtiZiZFXifQqarPhs//iWAi1SUi68I75euA7koHq+rdwN0Al1xySc1Tnlony5VS2QyLG83ng+LmNdRHVMdBgIZt2xjZvRuqpRyEs3G7tQWvtw/N57Hio4POdK53q7f8wUxFCBcBczI2TcbmLa1EEzae4+PnTaqm4VTUqH+DwTCP8FyXbDpFIZudsF0hl+WVnzzB/icfmbK4E4FYQyOJZBI7Ep2W/i92ZkzkqepJEXlDRM5X1deAK4GXw59rgS+Hv/91gtPMGMVUNhZplXtDFWrN1fZ9NBKh/+67kWQSHRoa3VcUivE4AlgrV2A1JfHzecjlgvah0Y+XSuHn87z6S28FIHrmmay5+SaAusXXZPX2KlHPGr6lwnwem1rWNzE8VGCoeyS4f2DcNQ3j6Njfa1I2DQbDnOL7HrlMhvxwZsLMk8riLhakZV5+NYnQ+X4ixBLijU0kmpJYtjFTqYeZdtf8FPD3oXvdYeB3AQv4rojcABwFfmsmO1Atva1h2zb67767uqmGYXEyySLgEpEIZLOoZZHYuJFCNIrf3x+IOxFaPvUp1nzi42O+X/HNZ9LwW79dcte0koHw04GBQBiKUDh8mM7P3ISdSGAvW1ZXQfLJ6u0Z6mLOx6ZKbN2xifb7D4z+0zQCz1CGqvLMA68bkWcwGOaEWh0znVyutOYuPxLUe43EYrzl0u1cfPmOmsSdZdskmpLEGxsRE5CZEjMq8lT1BeCSCruunMnrFqmW3pb90IdIPfAA1soVeF3dZgGM4VQ8D1SRRAJg7AAzrhD6KcLsEx8HoOPa66CjA7HtUsRYAUZG8F2X6Nq1wbnDiFzPHXdOGN2rtdSCYXLmemyqxuYtrbRdAzvveZlC1p3LrhjmISJC/4lhE81bQIjIvcCvA92quiXc9mfAfyEwgAK4RVV/GO77PHAD4AGfVtWHw+3vJyj9YgN/q6pfns3XYTDkR0bIplMTOmY6uRyv/PQJ9j/xyFhx957tXHxFbeIuEo2SSCaJJhqMU+ZpsqgrBFZLbxu47z4ira1Ely9H05kgzc41E6pFT1GoiQRCbSJxH+5TwOnpwevuHrOv7667AFgTCrrxpNvbGdmzZ+z3KhotpXpquN3LpPF6+/CzWfB97LVrx5RfKI/uVTJS8VIpiEQ4dOVVZs3dImHzllZ23HAhP/rr/XjuuPWjJn1zSeN7CoKJ5i0svgncBXxr3Pb/oapfKd8gIhcC1wAXAeuBR0XkvHD314CrCdYUPyciD6rqyzPZcYMBwMnnyKYmdswMxN2T7H9yJ/nhQNzZ0WhJ3DU0L6t6bJFoPB6Iu3hi2vq+1FnU8U+ns7MUiSkiiQT+8PDo9sYGI/AWO8U7QbYdiLswSlcTIyNjBV4RVfr+9m8rHpJub+fELbee+r1ynGCbZSGRCF4mjXv8BOo4QX9E8Pr78TMZrIYGJBaj/557S4c3t7Wx9otfILJ6Nf7QEBKNBkYMrjsmUp1ub6/ttRnmLUUTFsbdxLTsYIMIyKIevQ1VUUrRPMP8R1Xbgf4am38QuF9V86r6C+AQsC38OaSqh8O6nveHbQ2GGcN1HNJ9vaT7+qoKPCeX48VHf8w//sUt7HnoAfLDw9jRKBdtv5rf+sJfsu2DH55Q4IlAvLGRZavX0NzSagTeNLNoI3np9na8dBqnqwsrHsduacFubsYNi5/nDxzAiseDCIphcVMUdLWux6uVbJaOa68rpVc2bNtGdtcusnv3BsLNtk+9pu9DUxNWIoHb1T0alFENIn0ieH192M3NFdfblaeHdlx7Heo4dRmxGBYO0bhNLjP2H6vvBt+YYjDasDRRH/buPGqieQubT4rIx4DdwE2qOgBsAP6trE1nuA3gjXHb3zErvTQsOXzPI5tOkQ+NUirh5MPI3RNTi9wZM5XZYVGJvKIJRu7ll/EzmdLk3lfF7+zEgWBmZNugip/LmZnSUmGG8rrzHUfwU2mcEycYefZZZMVytBgp9LzR6xaFpm2z8c47ADj2yU8BYEWj+CKIKipSqrM32Xo7Y8Sy+OjY38venUfpeSNNIVv9poQZtgwnXh8ya/MWLt8AbidIvr4duAO4nlNi9xC2qRS3r5iOMlN1PA2LH/V9spn0hI6ZTj7Pqz99kn1P7CQ/nAGK4u4ytly+g8ZlE5cms2ybeFMTicYmY6YyCywIkeccP07P179OZPUaomesJbJ2LdE1a5GGBBKJILZdMlnxXQc/nR57gvHRlOJtcDNTWjqozki5DK+7JyicXrzM4NDYBmEaJpEIEonQ8Na3lqJsDVu34vb0YDU0lFI3i4XV/WwWLRRYdcP1VR1iT8eIpZ6i6obZoWN/L+33H8BzdUKBZzBAsD7v8W+9SiIZwcn7LGtJsHXHJiP6FgCq2lV8LCJ/A/wgfNoJvKms6UbgePi42vbx556ROp6GxYuqkh8eJpdJ41eZFzv5PK8+/ST7n3iEXCaYY9cj7uxIhEQySayh0ZipzCILQuR5/QP0/s+/GrtRBHv5cuxVq4i0tJB//XXUdfHDsPGEmDV4S5NiZG063VR9P1gXN5mJi+siy5ez6obrS5vLjVSspiRWyyr8gUEkkSCyenWpbbUC6JWMWIrCcCLqLapumB327jyKZVtk06asi6E2RtIFClmXFWc0MjxUoP3+A7RdgxF68xwRWaeqJ8KnHwL2h48fBL4tIncSGK+8GdhFEOF7s4icBRwjMGf5ndnttWExUsgGjpmeW/nGopPP8+rPnmL/4zvHirt3t7HlivdNKu4isRgNyWaiCbPWbi5YECJPGhuCqEVfH1pcQ6eKNziINzhI4fDhue2gYeEwE+UyHCeIEk5y7pW/8ztjRFRzWxt88Qtj6uytum1sRK3j2uuqFkDffN83xxw/k0XVDTNPqi9HvDFyqqOmwVANBdfxKWRd4o1RnLxZqzffEJHvANuBVhHpBP4U2C4ibyNIuTwC/B6Aqr4kIt8FXgZc4BOq6oXn+STwMEEJhXtV9aVZfimGRYRTyJNNDeEWqhiqVBF357/rvVx8xftpXD6xuIslEiSSzURisWnvu6F2FoTIi591Fmf/4Puo6+GnUzhdXbg9Pbhd3bi9Pbg9vaQffRQ/lTI17wzzB5HAAZOgzl52165SDb0iFevslTHZurvJjp/KOQ3TT3GtXaovVzWtbllLguGhAnbEmrAOkcEwnnRfjsxgHvWVdF/WrNWbR6jqRypsvmeC9l8CvlRh+w+BH05j1wxLEM91GEkN4eQqZ4w4+Tyv/aydfY8/PCruIhHOf3fbpOIucMpsIt6UxI4sCHmx6FkYn4IIVhjqtZNNRNetO6VJ+n076Pz9PzC2c4bZwbKCn2Lqr++PTQUN1+EpgCr26tVTElEzUQC9lnOaNXvTR3GtnWVbxBsjVdPqtu7YRPv9B4g1RHDyRuQZakcVNHRe9VR57L5XuPLaC4zQMxgMwOSOmW6hwKs/e4p9j1USd++jcfmKque2LIt4UxPxpiYsyzhlzicmFHki8pmJ9qvqndPbndMkHodcbq57YVgKhA6tY4hGsVetxOvtA0vAGy247vX0ENu8uebTF0VW/tChoG7eihVEWlrQXA43rJF36MqrkKYmRAQ/k6lZjE22lm+hrNlbKONTca1dNB7884vG7YppdZu3tNJ2TbDdybvGfMUwNRRyww4/+94hI/KmiYUy1hgM45nMMdMtFEqRu2w6BQTi7rx3tfFLV04s7uyITbwpSbyxyZipzFMmi+Q1lz3+PeB/zWBfpkxxUmovX4ZXLNgogjQ2Qi6H5o2RgWGaqVQY1POC8gkiUMxzt6wgoue6OL29pNvbJxVK5SIrsnYtbjSCPzCI4zhEWlsREdRxUMvCOXwYVIlsWF+zGBu/FnC8OBy/Zs93XdzeXo598lM0bN06n6J6C2J8Kq61KycSs0j1nXpDavOW1tLE/LmHDrPr+0dmo4uGRYb6MNRtbnhOIwtirDEYiqgq+ZFhcunKjpnVxd17ufiK99G0YmXVc0diURJNgVOmYX4zochT1T8vPhaR3yx/Pp8oTkqjy5djxeN4vX34uRyiysobb6T/7rtHJ9+VJucGw3Tgefg9vRApS1cIS3VE16/Hz+c5fvNn+T/svXl8ZOV55/t933NObarSLjW9i6bBLE1joMGmcZRMsNtgHG83ONiZGIfOh+vBSWau7RkviUkmiR3PHdt3lmTiMBfG+CYOsR3bsYOxG/CQjg12s0NjoGmgu1HvKrVUJdV2lvf+8dapRaoqSd1Sa3u/n0+3pFOnTp1SlU6d33me5/ezUqmWVbfJIsvp6SVItGH39ekVPA8Zj+MdPw5SIoAgPYI9MDBjA5VaQecODTFy192V5bUze35WZwCGbdDNhORCtHculeNTOGsXVvIAvJK2vG/FVTduAjBCz3BaKDOfPmcslWONwQBQKuTJZzL4DZzkvVKJlx7dzXMPVcWdtGwuuOYtbL3u+pbizolFiSVTOJHovO27YW6ZzUzeov3EqD0ptZIprGQKpRTB2Bj5PXuQXZ0E6RHzoWc4O4RWxOGMnu/j53IEY2Na8JVn4ppV3cL3s5/N4qfTBKUSwnHwRkex4vHKez0olUApVBCgSiVKBw4gu7tnNPvXqiWzdmbPT6d1VRwQ0SiygRPnImnvXLR/3OGsnVvUFTyvFBD4AZfvmD6oOBR6T/zwEL5rZo0NM0cFiq/9wSMmP2/uWbTHGsPKRjtmZvBKpSm3aXH3Lzz30A9nJe6EgEg8QSyZxLKded1/w9yzNIxXpqGVkYQ7NITd3UMQjeK+btwDDWeR8KKCUgTDwyAlMh5HCNEytsBZt47igQP4IyP6CCslqlQC30f29aEKBf1elxLCVmQhCFyX4OhRIps2TbtrrWIUamf2gpoPC6u3R687yYnTRDK0pnbWbuToBL6nkJbgqV2HKre34qobN9G/sZ1dd/2CUt5kfBpmhlJQGHfxvcDk5xkMyxjfc8lnMpQaeFJ4pRL7fvYTnn3oh+QzY8AMxZ0URBNtxNqSSMuYqSxVpjNeeY7qVavNQohnw5sApZTaOp87N1NaGUmM3HU33smTWMkUnmVBJILyPB2MbSp7hsmEw8Pz8d4IAkhUL0Q0iy3o3nkrh3/v96v74Lq6YicE/vi4Nlqh/EcY3smxwz/KGQ1At4pRmDyzh5TYq/qxknosZbIT50JFMiyV4xNUT661y6aimHM5sn+UY69muPKGDZWKXav779h5Mbvu/gWlnBF6hhkgIPADCuMBsaRj8vPOgKV0rDGsHILAp5DNUsxNTDll8VyXfY/+y1Rx9+ZrufS660l2dTfcprQsYm1JookEQsr5fgqGeWa6St47z8penCHTGUmEAlAJUXXftO2q/b1h5SIEWBZCSlQYan66GWW1EQrNyOUr3zaLQkgNDiKTSfxsFkqlcr+Eo4OPjx2j5/bbye/ZQ+ngQYhE9GO6nj4DcRy84eFpd3W6GIUwf6/SimnZKKWmOHHOZFvzyJI4PoU8tesQxbxHcaJ83BEQBAFP/PAQ/Rvbpz0B37illx23Xsw//90+sg1MWwyGWqTUV+MJFG7Bb2j0Y5gxS+pYY1jeKKUoTIxTGM+igvpzjlDcPffjH5EbGwW0cLvgzW9pKe5sxyHaliRS7jYyLA+mM1452Gi5EMICbgYa3r4QNAuFDgXgyS99uV7UGYFniER0dU0pLfrRYmnWCKGdMM9ZhTecRk1MTLkdywLPIygWG4qlycYldm8vwcSE3sfy1TQVBAjHIb9nDxvv+SoHb/kwxYMHCNIj4Di6rdPz8DMZXnnXu1ETE01NUKaLUQiZ7gLKbLY11yyl4xPAyNGJOoGHKo9sBgH3f+U5ztnUMe3s1MYtvXzoc70c3DtljLVDAAAgAElEQVTMj7/2IrnM1NkLg6EOAZ47vdGPoTlL7VhjWL4UcxPks1mCSRejPddl389+wnMP/bBO3J3/pmvZ+tYbmoo7JxollkziRM3xYTkyXbtmO/BRYC3wPeAB4HeBTwBPA3873zs4F6QGBxm5626svj784eHTr9QYlg7N2i7LM26ArpJBdeYtFHyzeQzbJrJ+PSIWwxtJowoFsKTOyAsJK4WOo41LxsbqxFIj4xJvbEzvk22Xk47VlFD1sK1TKaWfU7j/vo976BCRTZuamqDMRLzVrnsmkQzzxVI7PvnlsGoaXCQNAtU0JL0RG7f08qsfupAf3rkXr2QMWQxTCXzdrgmAgLVvaJ53ZWjNUjvWGJYfbqFALjM2xTHTc11e/vlPePbBSeLu6mvZ+rbG4k4IcGJxYskUtmPMVJYz07Vr/n/AKeBR4HeAfw9EgHcrpZ6e532bU9yhIYJstnryb1jeNBB3wnH0v7Y2/BMnqreVYw7qsKypFwNsW/eoh62dvg/RKN7wMMJxUK6L1duLjEa1EAu36Xkoy8Lq6mL15z83Rfw0Mi6xgVIuh1AK5fvISASrpwdh25UohdTgIKKtTWdBui4yEiEoRx0o35/W4GU68TYb5nJbs2BJHZ+kFV54mHqb7VhNQ9KbsXFLL9fftoV/+otnp13XsLKxHcmLjx6bUVuwoSFL6lhjWD54pRL5bAZ3Ut5zS3H31utJdvdM2VZophJNtGHZy8J30TAN073Km5RSlwIIIf5fYBjYoJTKzvuezTHOunW4x4+bKt5KRSlUqaSrY5PbKZsg29qwenvwjmtBaK/qr2Qw4vvgOEQ3bKi0J/pKYff06H72detwjxyptAWLSITOD3ygoRBqZlwi43GsRAIRiTRtg4ydfz7eyZMVgVjctw8lBLLm6tzZMEFZIJbU8amtI0JhvHFOZ6I9AjQPSTcYzoQgUEhLGvOV02dJHWsMSx/f88hnM5Ty+UnLXfb97Kc8++D9FXEnpOT8N13LZW+9oaG4k5ZFtK2NaCKBlMYpcyUxncirnJEopXwhxGtL9aDWvfNW8k8/rZ01DYbp8H2CiQk9FwcgBF4uh+zqhKHDlWV+Novd3k4AkMlU4w3Kt2NZurJWKjFy550A9H/09rqHamZcEjv//IpD7Ezn4cLZP6unp25bZ8EEZSFYUscnpXR0glJKF5rLFT1pCSJxfSieSUh6yMG9wzx0zwvztLeG5UTgKTLDOUaP5/jK7/5vEh1RnKjELQYmR29mLKljjWHpEgQ+hfFxihPjdQ1Jvufy8s8f4ZkH7yc3egqoirutb72eVPfUv1/Ltoklk0TiCWOmskKZTuRdJoTIlL8XQLz8c2gb3D6vezeHpAYH6b7tNtL//b8v9K4YliJKoU4OU1cHdl28oSGCVAqZSKCCAD+bJXBd7XDp+7pl07LAtlGeR/qv/5r4pVtmbFwy23m4yMaNuMPDCLu5G+YyYkkdn9xiQFtXhELWw/cCEDqwWos+NauQdIBHvr2fwkTjyqDBMJmgfPAKAkU2XUBISHZHZzULuoJZUscaw9KjmWNmKO6effB+JmrF3dXb2fq2GxqKOzsS0eIuFp9ym2FlMZ275pKt6052K+zeeSvxS7cgUilU1lyAM8wB5ctsQSZDkNGf//74eOP1wgqy53HiP38Rq6MDu6sLEY0Sv+giev+vf8fo1/8O98gRnLVr6f7tD5Pcvn1GuXeThWCj9/5yDCVfasen9p4YE2MlOldFKssmxop4pYBizpt1RWXsRAFlPFcMsyR8z6gAClmPzlWRWc2CrkSW2rHGsLQo5nLks5k6x8zTEXeRWEybqUQiU24zrEyW5eRlI7fC43/yp4hEAqevDy8WJTg5fZaYwdCQcgtmBaVaZ+RNMnUpvfwyB3/jZpASq6sLu7cHq7sHZ/U5xC65BD+b4cQXv8Sxz96Bfc45dH7gZpLXXKNNX8pOnVgWwrIa/rxAJiiGabh8xwZ237uPXManmHPxvQAhBImO03U3m4UTrMHQALfoM3o8Ryxlm1nQeUIIcTc6Z++EUmpLeVk38PfAAHAAeL9S6pTQV/T+K/AOIAd8WCn1ZPk+twB/WN7snyml7jmbz8Mw97jFAvlMBs+tdmT4nsfLe8ri7tQIoMXd5quu4bK3vYNUT724EwIi8QSxZBLLNk6ZhnqWpchr5FYYAO6BA0Q2byY4dGhhd9CwtJESe+0a/GEdmSCSSc75j39M4pJLGNu1i5G7/xfKdVGNqnq1BAF+Oo2fTjddxR8Z4fhn7+C4lIhYjMi55xLdvBm7pxurpwe7O/zag0joENOZisHKz6ZX/6ywcUsvF16T4YkfHiLwtRGG7wXkxlzauiJ1bXOgKyuZdKFpha9zVYL04ZmZCBkMzQj8gIlTJTpXxTm4d3ja951h1nwV+AvgazXLPgU8pJT6ghDiU+WfPwncAJxf/vcm4K+AN5VF4R8B29BXd54QQnxPKXXqrD0Lw5zhuS75zFidY2ZLcffWG0j19tVtQ0qpzVTa2oyZiqEp8y7yymGhjwOHlVLvFEKcC9wLdANPAr+llJrTRN9mboUAXjptgtANp0c5Y09YFlYyhbQdVKnEqjs+C8DRO/6I/FNPgZTI9nb8QqHuvSZ7exG2Tc/v7CSybh3ecBp/JI2XHtFfh9Pkn3kGVSxOdYENAlQuR/H55yk+/3zj3YvFtPjr7sHq6cbu6cXq7sKu/NyD1d2NjNUbe0wRhc3EYO3XZcBCHJsOvzRKqjuGE7UYPZ7TmYoocmMuUnp4JZ/7/vJZlNK29/EOp+nM1DXvPY/7/sdzdfMbBsNsCfMb81mX3ffuQ1qSaMI2s3pzhFJqtxBiYNLidwO/Uv7+HuBhtMh7N/A1pZQCfiaE6BRCrC6v+4BSagRACPEAcD3wd/O8+4Y5JPB98tkMxVyussz3PPbv0YYqMxF3lm0RbUsSTbSZC7SGaTkblbx/C7wAhIPJ/wn4f5RS9wohvgLsRF+tmjOauRVGzj2X0oEDc/lQhuVI6Io5+WJAOZBcCYF3/DjRzZsrhiZhe7BSClxX5/DZNkQcKOlWDLu7m/5PfLzSSql8H+X74Looz0P5Pq+97/9AplIopXTsQbgPvl9tCQ33z/erQeno97h7+Aju4SMtn55MJrG6uyuCsF4YaiFod3cjmoSkTjz+OGPf+ge8Y8ewV6+m6zc/SPLaa1uLxcXJWT82ZdIFogl92A3NVwJPW21ODnfxXF1hSXZFG9rfb9zSy1U3buTxHxwk8I3QM5wZ+axLMe+BAsuWxFOOiV2YP1YppY4CKKWOCiH6y8vXAq/XrDdUXtZsuWEJoIKA/Hi2zjHT9zz2P/Yozz5wP+OndDePkJLztr2Jy952I+2TxJ0dcYi1aadMg2GmzKvIE0KsA24EPgd8rNxv/qvAB8ur3AP8MXN8ItXMrbD/U5/k6Kc/g18qNZ+fMhjC90YkUhVXZbElu7tR4+P4o6N4p3SnTG17sIxECMKrdEGAsCOoiG6htLu66mblRCiAaoakIxs3UjxwQLd6FsozMqFIsiy9L0FAZGAAVSggOztZ9R/+PV46jT8yUv06rL+Gy0JjGIBgfJxgfBx3mrZl2d6uRV9Pd6Ua6I9PMLF7NyIaRcTjeCdPcvKLXyIoFGjbtq3hdkRZlIaiL6yGLiQLdWwKzVecqIWQAt9t7ZyilCKfdenojzecmbrqxk30b2zn0e+8wsjRCWPEYjgjAk9p11fXZ/yUdoM1s3pnlUalGdVi+dQNCHEbcBvAhg0zc+o1zA9KKYoTExTGswTl2fzA99n/2KM888APGB+ZXtw5sSixtiROdGbROgZDLfNdyfsvwH8AUuWfe4BRpVRYIpmXq1GTbeVrHQZHNm+meOAA/vHjc/2whuWE54EQyJ4eyOf1BQPLIhgZqVTPSvv3M/T7/xaKRb1MSohGqiIxCHQuoxBYfX0zCiSPX301uccf12IurNz5fkUYqSBARqPISATlOPjpNPGtW8HzKtVA5XrgV38GUCUX79QIfrrcHpoexhs5hZ8exh85hZdO46XTqJo2kiCToZTJwGuvtd5pKTnx+T8nvnVrnSCsbROV7e2Lrc1zQY5NofmKW9QnANOhlK74tcrP27ill41benng7r3s23NirnfZsNIImwOkIj/msupckw4wDxwXQqwuV/FWA+Ef7hCwvma9dcCR8vJfmbT84UYbVkrdCdwJsG3bNnM1e4Eo5bVjpu/pz+CW4u6t76C9r79yX2OmYpgr5k3kCSFCN6knhBC/Ei5usOq8XI1q5jAYVvkmt0YZDEipnTBDcaUUwdhYRWSpMPcuJAiq1bbw5/ykq96+j+zpQToOdl/9FbpG5PfswerrRWXHCfL5uv2qCMZy0LkqFIisX4+MRiEabbi9sH1UeR7OmtV6GzWCEM+rExtBoVAWgmFlsFwNHEnjD6cpvPCCfp61AiUIUPk8uZ//vPkTs23tJBoaxfR0T/u7mC8W8ti0cUsvgzdrU5WxkzksR+C7Lc7DytfwM8N5xk7m+MrvPkxHf4zt79tc10L32H2v8vLjRuAZ5g4VgK/qcxuNMcuc8T3gFuAL5a//WLP8d4UQ96KNV8bKQvBHwOeFEF3l9XYAnz7L+2yYAW6xQD6bwSuPaTQUd0Jw3rY3s/VtN9DRt6pyXyEF0UQbsbYkcvGOORiWEPNZybsWeJcQ4h1ADD338l+ATiGEXb5iHl6lmsJ8XY0Kq3xDt/2fc7VJw3IhFHC2Xc22C62N43GYaOFk2ChCwba1OBwfR8Vilfm9Vjl27tCQdsos2yT72Sze8LB28bQsZGcnMpkkyOdnFHIuhIBIBNEiN0eFoi8UgH19VQHoeagaYXvkk5/CS6f19nxf357PI6JREm+6Gj89Utc6WpsP6J88iX/yZMv9PUss6LEprLx998tPMnoiz0SmCC3aLAOvRoSrgNHjeR665wWuu+Wiygn20w8OIYRAmVgFwxwiZPXax8G9w8aY5TQQQvwdugrXK4QYQrtkfgH4hhBiJ3AIuKm8+g/Q8Qn70REKvw2glBoRQvwp8Fh5vT8JTVgMiwPfc8llxnAL2jEz8H32P/4zntn1A8ZHdGSXEIJNV76Jy3a8o07cScsi1pYkmkgsto4XwxJn3kSeUurTlK80la+Wf0Ip9ZtCiG8Cv452sau9gnXWSA0O6hNw47JpmIxt65Nl1y33TES00Gsl8ADhaKfN6oLqHJ8Sgvb3vpfU4GDTDEfu+CypwcEppkFWKoWwbey+Prp33srJL32Z0v79ADgDA3PylIVtI+zmh4Jag5juW3+bE//p/wbfR0SjWthGIvR89PYpM3lKKYJsdlJlsEYAvvTinOz/bFksx6bLd2zg/q/sRTDzxDul9H9uwa8zxHCLHlIapzXD3KICxa67fsGOnRfz1K5DSEviRHWFwYlaJkR9BiilPtDkpusarKuAjzbZzt3A3XO4a4Y5YLJjZuD7vPL4z3jmgR+QTbcWd7bjEG1LEonHjVOmYV5YiJy8TwL3CiH+DHgKuGsB9oHoeedR3L9/auuZYeVSjkhQNcGkhDk2YStni/s1DUR3bDLf+Q7xS7c0zXAcuetuUoODTU2DwopdMDGBs25d5bYjn/4MTm8vwfj4lKrgXFFrENNx/fXIRKKuEtl162+TuuYaLQZrK4Keh4xEsDs6iJx77tQNf/Wrc7qfc8BZPTZt3NKLE7MoTpTfVzNUeyoALwg4sn+U7375SS7fsQEnauOVTBO6YQ4RIC2BW/TYfe8+SgWfZFd9W7gdkcaYxbAimeyYGfg+rzzxcy3uhnXHihCCTVdczWU7bqSjvyrunGjZTCVmzFQM88tZEXlKqYcpDwkrpV4Frj4bj9uKvo9/jKOf+QOC8XFUwXxIGahW30KhNmnurClSamFTu37t90IiIpGKMGqU4RiasrQyDTp4y4frBGLgeQRjY5QmJohs2jSlKjhfNJt3bXUdstoS6oOnZwQXAwt9bOpZ08aR/aPYtqz8Aj03mJHYsx2r0jI3cGm3mckzzC1KZ+gJAcWcRzHnURjXF8AsR9LWEUFasqkhkMGwHFFKUcxNUMhqx0wt7vbwzAP3NRB376Cj/5zKfSPxOLG2JHaL8QmDYS5ZiEreoiA1OAif/xwjd91Nbs8eU80zYPX1YXV0UHrllfpcukZIiUwmSfzyLzPx4IOo0CSlEZ5XEXLNMhyddesqPzcTUZMFop9O6wqi7yOEmFIVXExM1xK6Url8xwaOvZohCBRC56LPuHfTLflk0nlUoChMeJy/rd+4axrmHKW0yKvFdwMyw/riqO8F/N2f/Ay3GBgzFsOyplTIk89k8D2vqbg794qreOOOGyviTgiIJtqItiWxzGeg4SyzYt5xzcwuUoODvLT9Wm2Nb1jR+CdO1BuDtBL+QYCzejXRgQFy4Tye36RdTqmKkJuuHbMVzrp1FA8eQGXHUaWSroZJiahp+aitChoWPxu39HLlDRt44oeHCHyF7UiUCmYWbq60KYuQ4BZ9jr2aoXtNgpEjuenvazDMBQLGRwsIBG1dEWPGYliWuKUi+cwYXskl8H1efXIPT+/6Adnh8kU1Idh0+VVctuNGOldpcSelJNrWRrStDSmNU6ZhYVgRIm86s4vY+eeb7DxDJTZhphRffpniSy/pS3XTbbos5Fq1Y05HXYZeaK/s+4i2turjTKoKGhY/YaB5aE3vRCUjR3MzrugpBU5EIi3JqWMtKsoGw1xTrjwLCYWsR+eqiDFjMSwbfM8ln8lQKhRaiLttZXG3GgDLtoklk0TiCWOmYlhwVoTIm4nZxdDHPr6wO2lYWtQevFsJw3Jb56qaOblm7ZjTkd+zB6u3FzU+TlAqaedPzyPIZFC9vbOqChoWF2GsAmir+l13/4JSboZziwriKQc7IlGBaTs3nGXKWY6+p+eWjRmLYakTBD6FbJZibgLf83n1ycd45oH7yJysirtz37iNN769Ku7siEMsmSISi7fYssFwdlkRIm86swug6qJoWLm0msGbzHRVPyGw+vuRjlMn8M4Ed2gIu6cH0Vu9Qu5lMvjHjxOMjc2bu6bh7PLUrkMkUpEZizzLkUQTDrlMqeV6kbjELQRm/Ngwp6hyNc+ydb6XVwqMGYthSaKCgMLEOIWJcXzP57WnHuPpH91H5mS5y6uBuIvEYkSTSZxItMWWDYaFYUWIvOnMLkbuult/UkWjOhOtlZOiYfkym7PfGQjC6MDAnIquRu9j6ThELr+cjfd8dU4ew7DwZNIFogkby5H4buNjkbBA+YCARIcWeLmx1heqvJLCjli4RX/GcQ0Gw0zwPYUTF7hFn8APuHzHhoXeJYNhVhRzE+SzWTzXbSLuruSNO26k85w1OkI3niCWTGLZzsLuuMHQghUh8qYzu3CHhhCRSNUGfzYVHcPywXG0yG+CiESqgect3h+is4P4Gy6cc+F1JqYthsXNwb3DPLXrECNHJyhMeGTTBSxHV0ZqBZmQ2sFNCEG82yESs3CLAcVcadpDlpAQ+Fo0SgGms9MwlxSyHolUhLfcdIGZxzMsGULHTLdU4rWnHueZXf/E2ImquBu47AreuOOddK1eg5SSSEKLO2OmYlgKLGuRFzpqFl5+GZXPo1wXISXOwACrPvXJSoVFJpOoEydanuAbljlSEt20SRupNMLRV+tkby9BOt1c5AkB+cK8CK8zMW0xLF4O7h1m97378D1FIVc9BvleoGMVAAR0nZNg+/s2NzyB/suP/LjlY0hLlAN79fs2CLToU6ZpwTCHjBzJ8YO/eg4hoHNVgmvee54RfIZFiVcqkcuMUSoUpoo7YOCyK3nj22+ka/VaLNsimkgSTSQQUrbYqsGwuFi2Ii901AxclyCbrZyUy+4uVC5Xt547PKxvt6zmNviG5YtlETnvPPo+/jGGPvJvGrfrlo1W7PZ2VCKh5zkbracUIhqdN+F1uqYthsXLU7sOIS1JPltEIFDhBYTy2GckbrNj58UNT5YP7h3m4a+/2HL78XaHUt7XrZ9Ct3pixJ1hnggvJKQPT/BPf/ksV79zoM491mTpGRYS3/PIZzMUJiY48PTjPP2j+xg7caxy+8BlV/DGt7+TrtVrsR2HWDKJE4sbp0zDkmTZirzQUVOdOgVCICwLggCVHUesWlVx1hy5627sjg5UWxt+Ok1QKBiht8KQnZ30f+Ljejaz2YE8CHA2bULlcohIRIeQhyJvpk6bc0iz3EfD0iOcwfNK/pS3j7QE0hJNBd7ue/cxcaq14Uo07uAVA7BlpWUzfBjLkQihZ6qkJZrOABoMp4WCPd8/gJAQT0VItJssPcPCEDpm5sezvPb0E1rcHT9auX3gsiu5bMeNdK9ZixOLEmtL4kSNgZBhabNsRV7oqBmUSvqEHEBKVKlU56wZrieFwEqlKB04YITeUmGOZicFVNp6RTRaDTav3bbvk3r724lfuqUiriq31q4nBNjz+2c1Xe6jYWnR3hNj9ES+4Vs5CFTTYPSwAtjyT0BANl3A9wMsSxD4isDXrZpS6p/jSQelFG7Bx7IE/kyC2A2GWaACKIy72GUnWJOlZzhbKKUoTIyTy4zptswf3cdonbi7gst2vJOetWuJxBNE25LYjjFTMSwPlq3IC50IZSRC4LqoIABPW5KXXn0VZ8OGuvVCx0Ij8JYQc1Q1E20J8s88gyoU9AUBKacISNnZSeY73yF+6RY23vNVsrt3c/j3fh8VznEGga4Yd7QTO//8OdmvZkyX+2hYWly+YwP3f2Vv4xsVWHbj6nJYAWzplKkgCAL9tSzehNR29ypQ2I5ESEEp5+GVq3h6fk9VrPFPG+PgaahBKUU+6xJNOCZLz3BWKOZy5MZGefXJx3j6R/9UJ+42br2CN779RnrWrSeaaCPWlkRaxkzFsLxYthOk3Ttv1VW7ZFKLO9fVJ+1SolwXf2SE7O7dlfWCfF7PwoQn9uaPfWUgBP7RY1qkWZZ+/YOgXkBKCaUSgefqlk70bFz3bbchHEcLwkgEbBuVHcc7dYrs7t3ztsvu0BAiVt9GMiX30bBk2LilFydmNewUFgK6V7c1vF97TwyvpOfsmiJASt2SKaQo/yxQgRZxTlSSyxa1BX7UQlp6nXgqUsk9O10E4MRk6/0zrBhUUA1MN1l6hvnELRQYO36Mvf/7Ab79hT/m4a/9z4rA23DpG3n3J/6Qt/7O7ay98GI6+88h0d5hBJ5hWbJsRV5qcJBVd3yW6MBAtTJjWchYDGfdWqz29krlY9Udn8Xu6yMYG6usZ1gh2LZ+zaXU30upZ+5CkWfberbTdfGH0xT376/ctf+jt7P2v/83ops3g+8jLAt7zRrwPI7/yZ/Om9Bz1q3TVccaanMfDUuPnjVtJDqiSFtg2RLbkXoez5ZNM8cu37GBwA8QrVSUKscuSL2OE7UJApCWJNkVxS3q+9uOJJ5yKvcpTLiVE/LTRSlwC7pN1Ag9A+hqnsnSqyKEOCCEeE4I8bQQ4vHysm4hxANCiJfLX7vKy4UQ4r8JIfYLIZ4VQlyxsHu/+PBcl8zJEzz741186/N3aHF37Aigxd27PvGH7Ljt91h/yVY6+lcRT6aMW6ZhWbOs392pwUE23vNVnFWriF50EbELLyQyMICVTNVVPsL1Nj/0IIlt27B6e01O3gpAdnXpc8/wIK8UMhYjsmlTZbZOhPN15XXUpJiN1OAgVmcnkY0bsfv7CUZGKL3+Ot7wMCe++KV52e/J1ecgnzd5eUucy3dswLIF8WQEIcH3A4QQXHl9cxfCjVt6Gbz5Apxo9aLU5NbOsDoo0Pl6O3ZeTKo7SltnlEjcxnN1a3o85RBNOCS7oli2JPDUnOky31OmbdMA6Gre6IkcdmRZn3rMln+llHqjUmpb+edPAQ8ppc4HHir/DHADcH75323AX531PV2kBL7P+EiaZx64n2/+2R/y8D13ThF3b//Iv2Xg0jfS0b9KRyEYt0zDCmBFHGlnU/no3nkr0gzdLnusNWuw2trAslC+jyq39Ab5PKVXX9Vnx0KggkDPJ3ke+D5BNsvBWz5cV6Vzh4YIXBf36FEC19UtwUFA6ZVX5qWaN7n6bPf1scqYrixpQsHW2R8nnoqwZnMnN3xkC1fduGna++3YeTHxlKNbLSeJKZ2Fp1BAR3+s8jhtHRGKOQ8nahNLaoEHEE04tHVqoRdW/wyGOUXpedLd9+7j4N7hhd6bxci7gXvK398DvKdm+deU5mdApxBi9ULs4GJBBQETo6d45oEf8I0/+cxUcffxP+CGj36Mcy+7gvbePpyYaRE2rCyWrfFKLd07b9WZeejZJVUoNK18hIHTQ//m9rO/o4azRjA8jB+JQKlUH4VgWTVmKj4ENXOaUiJisTo3SwA/myXIZKrVPyn1fRxn3sxQTF7e8mPjlt7TchvcuKWX6265iEe+vZ+xEwWE1PN2oegTQhCJW2x/3+YpjxPGMLhFHzsi8UoBxZyrq4ml5uU325EVoxaDYbZ4xYBMscCuu37RNANyhaCAXUIIBfy1UupOYJVS6iiAUuqoEKK/vO5a4PWa+w6Vlx1lhaGUopDN8uIju3nqh9/n1NHDlds2bLmMy69/J2suuIhoWxJrnt2uDYbFzIp494fCbaa5YmELnj82VnXaNO2bS48WEQtKKSgW6/PuysY8srODYOSUfu0dRxv3lLdj9/Yiy26WJ774JZ2bl4hDJlMeQtJOrkJKrP4+Y4ZiOCtMFogH9w7PKHxaV/aorOtEJUIIogkHzy02bbN0Yha+FyzYYVFIaO+JMzacN62gS5hS3uPHX3uRLb+8hsMvja7EsPRrlVJHykLuASHEiy3WbVRan/LuF0Lchm7nZMOG5Tf3WJwY54Wf/jNP3v99Th2pfr6uv2QrV9zwLtZeeDHRtjakNN4KBsOKEHnQuPLRKlA6unkzxYMHCE6NoorFhdhlw5li29pVdTKWhZASpRTCsnQrZtl4Rdo25BBoan8AACAASURBVPIV850wggMhEI6DlUoBuiJc2r8fZ906nI4O/T4plbTQUwp7zWqEZWOv7pvVLpuQc8NcMJuqYO263/3ykwQ+OFELpRS5sfqgdcuR+H5APtvg7+osogJwSz5C6LgHw9Illymx5/sHAH1drph3V0xYulLqSPnrCSHEd4CrgeNCiNXlKt5q4ER59SFgfc3d1wFHGmzzTuBOgG3bti2bP45SPqfF3X3/yMgkcXflO97F2ou2EE20mVk7g6GGFTGT14gwUNo7ebIuUDqcoereeSvSdsD0cC9ZrO5uLfQsqxpSblnYa9fo3MTwwyCs5glBUCoR1IShq1Kpkp2ngmp7WjjjGUYZ2Oes0iYtjqNFpGXP2gxluvekwTDfZNIF7IiklPcoTNQLOWkJonFr0VTO8pkStrNiP8KWJUpBKeeTSRd45Nv7p7/DEkYI0SaESIXfAzuAvcD3gFvKq90C/GP5++8BHyq7bL4ZGAvbOpczXqnIsz/+EX/7mY/x4P/8y4rAW3/JVt7zyTt4z3/4LOdtezOxtqQReAbDJFZMJW8y0wVKT5nNk1KfxJdz9kxg+uJGJJNYHR3g+1jt7ZVZTPfwYVSxVFehI5yhK8cgVCpyQqAE+nbPA0tX/8KZzsi556IKBUQ8jpVMwRrwjp+AIMDu65t1Fc6EnBsWmvaeGBNjJXKZEgKBECr8U0AIyGddnbOnFGqBR/KUouIOalhmKBg5kuOuT/wLPWvalmv75irgO2VhYgNfV0r9UAjxGPANIcRO4BBwU3n9HwDvAPYDOeC3z/4unz18z+OFnzzMY9/7B0YOV0cR1198Kdve9T7WX7IVJxJdwD00GBY/K1bkuUNDyI6OumWTA6UrJ9aODX6gxZ0QlRku4ThTLPUNC49sb2fNF/+zDi73vDrRJLs6CU6NIjs7YWREt2oCsrOTYHy8KvCgfFnZrVYDLZtgbKzSRgnUGfoEhaKOYSi3dM6WmbwnDYb55PIdG9h97z4810dKod05fSrTQErp/xZJMW/BhaZhfvHdgImx0rJs31RKvQpc1mB5GriuwXIFfPQs7NqCEvg+L/z0YfZ891v14u6SS7nqXb/Ohi1bsWzjgG4wzIQVK/KcdevwTp5ElAUANI5VEJEIKp+vLggFgBDYa1bjvj5UNe4wLCiyrY3IwABBPl+Za5MdHfjjWfzhtBZwjoOIRokODFBwXfA8hOMQ3bwZ79Qp8DxKr7+uX+cgqPyz165FBAGbH3qw/kHLhj6Fl19GTUwguzqxu3vqHDhTg4MzmrWb6XvSYJgvQiOWXXf9QjtuOhaxNolbDPBcvxyroLCkxF8Exz3LligV6IB3KQj8xSI/DXOBW/JxohZuUZsDLSeRZ6gnCAJeemQ3P//ON0gPHaosX3/xpVz9npvYsOUypGXMVAyG2bBiRd6MYxXicagVeTVYyRSsX4d76HXjvrkYCCt25eqXs26dNs9Jj1TjEUolVKmEPzqKFY/XVeUO/+7vaRMH39dGK5GI3q7vIx0Hu2+qiUrY2nvwlg/rWboGrZagK34iEqmbtWNStt1soj4MhvkizN7bfe8+pCUr0QqBH3DhNefw2H0HQKlyBt/C7qsQ5f98hQrMMXjZoeDUsQlibTZjw6Y1dzmilOKlR/+Fn/3DvXXibt3FW3jze29mw5atOpbIYDDMmhUr8mYcqzA+3tiKXymCfB7Zlmxp1W84ewTpNKV8HpFMEh0YoHvnrRz+vd/Xwi2cqyu3Zxb37cNerytnRz/zB9V1fL+yrgI9i1kWh63EVqtWy5nO2s026sNgmC8mRyvU2trvf+IEmZMFRAAL2rgpIAhUpXpnDsHLE68UMF4qISTsvvclLv2VdXSd07bQu2U4Q5RS7Pv5T/nZt/6O4dcPVpavu3gLb37fB7S4M0YqBsMZMW8iTwixHvgacA4QAHcqpf6rEKIb+HtgADgAvF8pdWq+9mMys7Goz+7erWfuQgFgWfqE3/cr5hru0BAiGq1v6TQsDEoR5HKQyxF///tJDQ4i2tqgUNAxGLXtZUrhHz2GWLOaYHwcAHtVP+7Q4ep6vq//2XalBRRo+H5p1Wo5m1k7E3I+/yzWY9Nio1kMw/b3ba5U+cZPFXQo+jQCa16qfgrTnrlcERBPOTgRi1zWxSv6qACee/gwzz18mDXnd7Lll9dy3uV9SMtUeZYSSin2P/Yoj3zz6wwfOlBZvv7iS3nzr3+ADZdsXbidMxiWGWK+MobK+S6rlVJPlm2CnwDeA3wYGFFKfUEI8SmgSyn1yVbb2rZtm3r88cfPeJ9Ci/rAcwkyWVSxiLBtum+7jf6P3t5wXff48cZZa1Iik0lUEGg7/XKFyLAIkBKiUaxEAn90tHqJP6zmTV4XwLJw1qzGPXykEp8Q3m7192F391TaJ1dNarOE6vtFRCJ1rZarypW52lZOgCCfx+7rY+M9X52nX8LiRwjxhFJq2wI87qI7Ni01wrD1E4cyuIWp6m2KqNOjfGeEkHoGL/ADVGAqdysCAanuGFf/2gBjJwq88MgRJkar2Y2J9ggXXnMOWwbXkuqJt9jQaTz0Ah2f5pLFdHxSSvHKE3t45Bt/w8mDr1WWr79kK9fc9EHWX7RlAffOYFg6zObYNG+VvHJ+y9Hy91khxAvAWuDdwK+UV7sHeBhoeSI1V4zcdbcWeOUZLeE4KM9j5M47iV+6pe7EPVy36ZmEUgQTEyZKYTESBJDP4+fz1Qy8cHktNU6p2Bb+cFr3/tu2zsQrh6Sr7Diip7dlpMF0rZZm1m7xsBiPTUuNsMK3665fIESg9ZuiIuZCgSdtgROxKBW8MxZllesulkQJ8L0AaQksW+J5vnYBPQOEACEF8VSEwoSL7y68scyKR8H4qQLZdIE3vWsTV73zXF57+iTP/fNhDu87RS5T4skfHeKpBw6x4aIeLvnltQxs6SkbBBkWA0opXn3yMR75xt9w4sCrleXrL9nK9pt+k3UXXbKAe2cwLG/OykyeEGIAuBz4ObAqDPBUSh0VQvSfjX3I7t5N/qmnqpEHtq1dwcvtl5NP3Iv79+OPjTUXcaFBh2FxE4aeNzrDrF1Wcgk8X4eZBzVlgjA3r0yrSINmrZaNBGD86qsZuetujv/HPzGzdwvIYjg2LUUO7h3mx197kVJ+UmW85k9K2gKBwC35RGI2xdwZdjso8D2l52fDxym39WXmwJTDsiWxlI2UglibQy5b1GJ1luI0nnLIZ020zlyhFDz94BBX3bgJKQXnXdHPeVf0M3oix3MPD/HSz45RzHkcfD7NwefTpHpiXLR9NZf80hoS7SZHbaFQSvHa04/z07//G0689kpl+fpLtnLt+/81ay+8eAH3zmBYGcy7yBNCJIF/AP6dUioz00FaIcRtwG0AGzZsOKN9CFvpKqHXAK6rP7vLLoqTT9wrs3izvfxcWzkyLA5avYZl1008T79uxaJuxe3uhnyeoFhERPWJgj+erYSdH7zlw7MSZrUCsLa1s5XbpmF+WQzHpqXKo995hfxEqeU6gacQQkG56jYXVBw0RfUxsulC/Uqn2RpqxyRCSAZvvoCndh0i8APcoo9Xmtm+S0tHOLgFc/FvTlFQKky9QNDZn+CX3n8B29+7mX2PHWPv7iOcOJAhmy6w5/uv8cT9BxjY2selv7yWNRd0GhOPs4RSigNPP8FPv/E3HH91f2W5EXcGw9lnXkWeEMJBn0T9rVLq2+XFx4UQq8tXylcDJxrdVyl1J3An6L7yM9mP0N3QXtVfH3fgeWDbyFRqahaZbZ+eWDMCb0khotFqyH2Nu2YwNoZIJKBQQKSSeNkM3uEjOh9x9eozEmYzdds0zB+L5di0VBk9nkMgpnXX1OHpzFgozZhQ602a/Uu0OzhRm7HhfF21byair5D1SKyJ1BnOfPfLTzIxVkIFirGT05hrKUX3mgRjJ/L1j1nz/WKInViqHNw73NAIyHIkF21fw0Xb13DyUIZnHz7MK0+cwC36vPLkCV558gRdq9u4+NrVXLR9NdGECdKeD5RSHHjmSR75xt9w7JWXK8uNuDMYFo75dNcUwF3AC0qpL9fc9D3gFuAL5a//OF/7EBK6G0ohCPr68E+erAg9q7sb5Xn4o6Psv+6tlda52Pnnk9uz5/Qe0HEam7UYFhdC6Nk7naRcFf9loS6Uovv228nv2UP+qacQjoPd34+VSunVOD1hNhu3TcPcs5iOTUsXLfEWnLCr2pH4XkAp75PoiBJN2BQndPXHdiSeF0AwvciaXO3JpAtEEzZjJ/JV05cmTzsIYPOV/Rx+aZSJsRKlgkcuU6rso7QEya4odkQyciR3ps98RSGAR769f9ow9L4N7Vz3oXZ+6abNvPDIMZ7/yRFOHZ3g1NEJfvqt/ez5/mucd0U/lwyu4ZxzO1puyzAzquLubzn2yr7K8vWXbGX7+3+TdReamTuDYaGYz0retcBvAc8JIZ4uL/sM+gTqG0KIncAh4KZ53Aeg3t7e6etDxmOVtjurowN/ZATlunWtc+3vfS/5p5/WcQlQ77jYCiGQHR0Ew8Pz+6QMZ44QSMch8LzqfKWUiLLxinAc7br60dvZf91bkR0ddSeBpyvMWsUtGM4Ki+bYtFTp6I8xenwWsTFz4K7ZiMohWSmdie4HFHMevWuTrH1DJ4dfGiWTLuBEJeOnigSewmvUbSG0CCtNarVs74kxMVbSJi9SIC2B7zV/Iq88eZJr3nseu+/dRyRmYzuSibESgR/QuSrO9vdtBuAHf/WciX+YBUrByJEcj933KlfduGna9SNxh8uuW8/WX13HkZdHee7hIV57dhi36PPio0d58dGj9A+kuOjaNVxw1SoisRUbGXzaKKU4+MyTPPKtr3P05Zcqy424MxgWD/PprvkTKpMTU7huvh63Ed07b61zNxSWjd3bW7G3x/OmtM7l9+yh+7bbGLnzzmo7X62BR9jaV4uUyM5OgtHRs/n0Vg5nGjpfOy9ZdlcVySSEGYdCIGy7sp6qqcbOpTCb/H40bptnl8V0bFqqbH/fZh665wUKE151Tq4JwgLbtnBiFrmx0hn/GU/GsgVCCoQCO2Lxoc9tr9x21Y3V9cLYh/SRCQoTbnkcV2oPrfJxITdW5LtffrIS/H75jg3svncfQgqCQAvJVowcnQCozPVl0gXOObe9sr2Qbe/YyGP3HZz2d9eS8CNpBbV/7vn+AZ7536+T7IhRKvi098Sm/G5rEUKw9oIu1l7QRS5T4vl/OcwLjxwlmy5w4kCWEwde4mfffYXzt61iy+Baute0mdm9aVBKcfDZp3jkm1/n6MsvVpZrt8wPss5EIRgMi4Z5y8mbS+Yi66VZCHqjCo1SimBsjM0PPciJv/wfWuh5np7fKhQqYkCVSnVnK8lf+zXcffso7ttnQpzmA8uanaPp5LbZ8P5ha2Z4thl+b1n6X3mZTKV4wyM/BVrn4J3OHF2z9+NKwuRQLW0aZuWJctGu1mWz3KaoUEycKpUrblowtffEyWVK+J6vr7+cjmGKIwkCRVDe5przO1ue+AM8dt+rPHH/IYIgqMwNgnYEjScjWLZg8OYL2Lill4N7h3n0O68wcnQCyyq3fjbZT9uRrDq3nfd87Iopv6dMulARJQAP3fMCbsHXYfJnQCRh4ZUCghYVxmWJgGjcJpqwK6/VTFCB4sDeNHv/+TCvv5CuiuTye+fit6xh0+V9RCL2ijs+fek33tlw+cf//p+0uHvuaR795tc5su+Fym3rL9nK9l//IOsuNuLOYDgbzObcacWIvGYcvOXDLYOqa2/3x7O4rw9VbfmlpHzGAoCIRFBCQKHQ7OEMZwshtHkOVIVeGHw+OVZBCER7O8LzCEolZCSCSCaJDgzUhZUbYTa3GJG3fAgNSpyoRSnvkRnOV66dpHpiAIyfKgJa9HmuFkp2VBJ4AcEZGFIKKVCBQkiwHYu2ziiBH0x74n9w7zCPfHt/ZT5O2gIUBOXqWiRms2PnxZVthGLt2KsZLQ4baLNUbxS3ENCzpq3SJloY94jEbeyI1GLMD7AjksAHJ2qRPjzesnVTSHT2YLNVhG4rjSYc0kNZghrRupKwbEG8PUI0bs+oygcwls7z/D8f5sVHj9bFXiS7onz4C29ZUcenZgIvZM0FF00Rd9f8+gdYf/GlZ7SPBoNhdiyKMPSlwnStc6FJhj+exTtylEq/zuScPNvW83veGWZBGaZFtLcjfJ+gUKjPtIOKeLNW9WN396AKBbyxMZzeXor799e/ZjWVPJXL4axf37J9slkOnsGw0gnbGt0iODGLREeUXKZIPBUhErcZPZbTrYlC1Akarxjo6t8ZuE4KWTVMiaccnKiFW4Sndh1qeYK/cUsvT+06hJB5ZLmAX7tvbtFn9737GLyZiuNmWNnbfe8+xkcKVTNlAYmUg+/qCIWJsRLRhH7efhDgRC2EEDhRi1zGJ5POIaUOchey7FNaPjSFlUkhBZatcwZb/m4UlRiJtu4o4yNFpC1XXJi77ynGR4qMUySecpgYK9W9fo3o6NFzkm9617nsf+Ikz//LYY7uH6tckDBUCQXe+osv5ZqbPmjEncGwBJALvQMLTWpwkFV3fBa7r49gbAy7r6+uBc9Ztw5VKOAPpytzXFhW/UYcB2Hbep5rMbBcZwrK1Tmnt5fIwACxCy/E2bBevx5S6oD7aBSRSmF3dFZezzV//nk2/eN3SWzbVt3O5O0q1fQ9YDAYWrNxSy+DN19AW0eEYs6jsz/OVTcO0LUqQTHnoZRCWNp9JfBVfaVJURY0EsvWQqi9N1YpvE9H4CksW5Lsilbs8e2IJDM5P68BmXQB25G6UhYKvPLhwXYk0pI8tetQw+faeU4CIbWzZ3tPjEjcoZjziCWdiqgLAoVAkMuUKOU9Ro5OMDFaLFfmFIEf6AxBVa7Yoc1jhBBcef0G+tanSKSi0x7SldKVUt9VdJ2ToLM/3voOjVhGZwP5rEvgBw1fv0ZYtsUb3nQO7/vEldz82avY+q8WpwmWEOJ6IcRLQoj9QohPne3Hf/8dn+f9f/TnRuAZDEuERaJKFpZWFZpKpa9QqGbnlQUFRX21T1iWNuootQ4HnjGWVW0DPZ122iXQgjtryu2xkU2bULlcpfLqHjlambOT0ShWbw/CsrE6O9n0j9+t20T3zlvJ/fznU38/UiKkrGvNNBgMs6M2Xy4kND757pef5PDLo03bCANPYTs6lMH3AqIJh0jcZvxUkcJ48ziaVG+U3KhLW2cUJ1q9+OaVAtrLbaKtaO+J4XsBhfGaaITy13jKaSoWa6t64bydFrgu8VQ1h82ydTuq5waMpfM6dyV8mAD8cmuoUrqNNZay6V7dVmkz7N+oq4aRuE0xN32XSDHn8au/dSEbt/Ty2H2v8th9B2ZcIW3vjpFNF5bNx0c+q1+Lo6+M8ZXffRhQdK5KcM17z2tZ4e1Zm+KXfiMFN5+1XZ0RQggL+EvgbcAQ8JgQ4ntKqV+crX1Yf8nWs/VQBoNhDlhG1+7mh7DSJ9va9GxX2W6/9sKq8v3FI/DCOcHFzuRq6HQohbBt+j/x8Url1Tt+XL8mUup5SNfFO3KUwHMbRhukBgex1qyp/n5CsxUhcAYGzvw5GQyGhly+Y8O0c2KhAYpl648lr6Rn27rXJBpW9aQtsCyLjv4YgR/gFn2UUrhFn8APKgYn0+2X7UhiSad62BQ6VD2acKYVixu39PKej13Bhz63nfd87Aq6V7fVBb/HUw4KbfbBNGIr1uZw3S0X8Z6PXVERIWHVcCYfBYGvCLyAp3Yd4uDeYa66cRM33r6V7jWJyu+0GdISTIwWdevoEvj4mAmeG5BJF8qVY6VjGI5N8OOvvcjBvUsy4uhqYL9S6lWlVAm4F3j3mW5UKcWhvc+e8c4ZDIbFhxF5MyA1OEjXLbdUzVYcR8/fhT/PVfB5e0pv70zm+mYrns4mQkA0WhFls6X7ttsqVdeN93yV6ObNiFisarBSFrj+iZNNow1W//EfIbu7K/cTjoPs6KD/Ex8/k2dmMBhasHFLL06s+ceN5UgCpatpsZRdJ9S2v28zye4YiY4I0tJZdcKCeDJC4Adsf9/mulbRto7IjN0WQxHVtSpBtM3BsiVtHVESHdFZicWQy3dsqBOc0pJEE60bZsIW1UjcbthauHFL77TbCHP+7IhVmUU7uHeYjVt6+cAdb+Yjf/Eruh3Waqzgute0keiIsvq8DhIdU9tDhWBaobjYUEpV2mBF+X0jhaSY92bUwrkIWQu8XvPzUHnZaRGKu2/8x0/zzT/9zLTri8V8bmEwGBpi2jVnSH7PHqy+XlR2HFUqlWe/ktgdnZRee01/oPh+1bkRZleJEwLyhart/2zua1kQjyMjEYKRkdk9sbNJefZNxGLYXV24hw/P+K722rU6mLwGd2gIq68P79gxVO3v3XWbZs6lBgdZ8+efNy6ZBsNZpn9DO8OHx3XbYZhgUr7NiVq0dcTLlbiAto5InTPi4M3aSCXtTxD4CssWdPbH69aZqYX+ZGrbTBvFHcxmu1o0UreNt9y0mfu/8pw+pAumRB0o1bo1FHRbaXaaGcMgUIhAkRnOI6XgkW/vr9v3ZgH2QlbbW0MDnURHlFy2WDGDQYBCkWh3yGWmv6g511mIp0P4/pI1wlY3yQQzmtdchDRS6FN+y0KI24DbADZsaHyB4vXnn+WRb36doRf2zvjB3/vvPzvjdQ0Gw+LAiLwZ4g4NYXf3IHqqH5phnl788svxTp5EeR7uoUOtP92affrZtl6ez9eHdk+HbRPZtInU299O5jvfQUQcgkxW5/kpVc2Ga7ZPk2IgTgspkfG4blm1LGRbG8H4+JQcwTCfTqZSOOvWtRZ55fB5EYkgk0nO+aM7pqwSBpQ7q1fjp9MEpRLCsnAGBlqKNuOSaTCcfUIBYTsWxZyL7wVYUnLlDRu46sZNLe/baN5vPpiLx2m0jc5VCUaOTSCRSLtG6AkqhjFu0W/aGnr5jg0c3jfa/EHLm9NmIzpS4tSxXKWaBzrAftddz1PK1x/rlYJS3uMtN22uE6lhRdIraQOTto4I0pK4JR+vpBoGuQuhn1PtHGCtc2p4Hc4px1M88NVfUByfW0dqaQsiMZueNW0cfy2jL8DWXHeVlpzRvOYiZAhYX/PzOuDI5JWUUncCd4KOUKi9rZG4W/OGi9n+6x/kW5/7w5YPfu7lSzpNwmBYkRiRN0NCQSFq8vRUoVCpBIVB2UQilUqciEarsQq1wdt1G3YQoaiLRFCFAsJxUMXmFs4iHqf7d36nrrJ18JYPIyIRnI4OKAvRMO+ve+etjNx1N/nnn0flclUBGQ66lN0pndWrsVIpSsePEwxPM7NQK1aDQLcm9XQjbYdVd+grfie/9GWKL71UvY/vI9rbkY5D985b2XjPV3nhwoumbHrdnX89o0pb7e/d2bixEn1gWi8NhsVHfZVLnFalbKlyzXvP48dfe5Fi3kP5qiLE4u06YmK61tCNW3q5+tcG2PP9Ay0fRwWghEIIiZSiLkZi45Zekl1RMl4B3wvqr7/Zom692tdksrnMW27aDFAJiA9nKaUtSHXFyGVKBGWHUN9X5YiLctskAt8PSHVHAXjbhy/mx197kfx46bQjNGpJdESIxOxKJfihe17QlWNf6dlIFPFEZFYtuIuIx4DzhRDnAofR1jAfnMkdX//Fc1rc/eK5yrI1F1zE9pt+kw2XXlaJIDEYDMuLFR+GPlOyu3dXBEVtllpotR8GZRdefhk1MYHs6sTu7sFLp/FPnqyvqAmBiEaRHe04NZXBIJ/HGx4mGB9vWMmzenq44Kc/abh/+697K7Kjo+5gHVYaNz/04JTnELgu/smTuuIXcXDO0QIPwE0P4x8/Mbt+G9tGWBbdt91G/0dvJ7t7N0c+/RmCsbH6TEHHoecjH5nSenm6mIDypYsJQzesJCa3gq59QyeHXxqdUWtomM0nLYnv+4yniy3D0aUlSHZGUQo+9LntlW3c/5Xn8MsRFtIS+rpjuSJnOZIrr5++qtqI7375SSbGSpVwdx3grufgEu0RsqcKOurCqVYEw8B6KLfiHpnALfjYUZ3xV2tgMxsS7RF+9UMXVtxPH/n2fsZOFJipu2bIYjw+CSHeAfwXwALuVkp9rtX6W7dcov7wpnfx+gzFXbNA9I///T+d6a4bDIY5woShzwOpwUG447NNBUVtC2Ct8IgODBB///vJ79lTdz9ARzPk83WiseuWW0j/xV/oB609AEuJamHw0qrSGDJy1926/TEeR8bj2O3tuMPDBKOjCNtGKYU3ksY/OTy7oQohiL3hDQT5PPk9e+CjtzNy192oiYlKPAGOU4mfCNeZC0zrpcFgWAq0ipiYjqd2HUJaEidqMXF8ksDT8YNVFKS6YggpaOvQBlehSBQ1x/Xa4HcA3w147L4D5f2andALW3HdojZo8b0AhCLRHiUStxGjAtsRdK1uq9wnDKyvdROtFcKRmEUuU8L3A0q5aotpbfunLGcvqqD6cRVL2k2rkksdpdQPgB/MdP1TRw5XBN7q89/A9vf/azZe+samlTsj5gyG5YURebNgpoKi4XqNRE0T0Tjyv/6XFkjlql8lVqFF2Holzw/qRGOtAYk7NITs6Ki7n93Tg+u62H19uENDqFweq7cXNT5OkMtV90GI5nOC5U9XEYtVogvcoSHdqlrrfS6lnltsEG9gMBgMhsZk0oWKw6bvta5wOVELIUVd+2coEhMdETLDzU1HhBA8/eDQrEVebStuYcIl8JUOhY9ZlVbUZLlFM6SR0UyzVtH0karhTvfqNvLjJU4dyyFl+bPJ0hVJaUnc4hz0fS4jztn8Bq696YNsvOwK05ZpMKwwjMhbQJqJxvgll1A8cEALrVIJGYkgkkmiLbLcpqs0QvNqX+z88ytB4GHbZxCNEuTz1TnCGVT1aiuHzrp1eOl0vetlECBsu2m8gcFgMBim0t4Tq7RDWrYkqDXKmnRoDlsia9s/RTsOFAAADJRJREFUQ5EohIW0i+XsuPr7hdfy3OLpGaG0cimVFgSTvL1mEljfrBKnW0/3akdRCZQ/opyYtVRNVeaFrnPW8ME/+6IRdwbDCsWIvEVIxVBk1aqmVblGTFdpnEm1LxSCVioF69bhHj8OtUHvTcRekM/Xbat7560c+fRnUGNj+lxCKQgCrPb2aZ+HwWAwGKrUtkPGUjZeya9EMoRiTUi46saBhlW4WpGY7Iwyfqo4pV1TyLJQip75aUGjily4/3ZE4pWCWWcQTt7+lTds4IkfHiLwFbYjcWIWtiOXqqnKvBBJJP7/9u49Zo6qDuP49+kdWm4ttZaWUMolyM1axRAhxGAj1wgYEiGgGCGgQFQIKkjEagIKEUEToCIgRcGCgBEJoCAYMCjIpUARC0UgctGCSEFCyqU//5izdLPsu+9eZ2bnfT7JpDuzs3ue9+zu6Tk7Z2c8wDMbw4br6qZjxEZ77cWsM77FhJkzWbdmDRNmznz3BC+Dft7pR3+BePNN1r3xBuOmTWPSnDlMnDOHuT9ZwowTT1z/dW+dcRtv/J7nql2PbtL8+YhsGtDkbbdl9lln+jd0ZmYdqF20feomkyDEZrM3ZKMZUxg/XoyfMI7pW2zIAcfvOuI0y/qLtE/aYAJTpk3MjoAl2W0RESxY1P+ZFvX5O71g/Uh2O2A++x23M1tsuwlTpk1ks1kb9vycZmZV4rNr2nu0OmPl6gsu5L9Ll7Lu9dcZN3Uqmx11VN/OlGljSxnPXtcpt002LJpd6H31M6+y/LZneWvt20ycPIEFi+Z2dXbNKnL7ZGZl5LNrWk9aTft83wnHe1BnZjZkmv2+baudN/egzsysojxd08zMzMzMrEI8yDMzMzMzM6uQofhNnqQXgWfa2HVz4KUBx3EGZ3CG7jTm2CoiZhYVph86aJs6UZbXq1vOXyzn74+x3D6V5TVoxRn7wxl7l3e+ttumoRjktUvSfUX/UNoZnMEZyp2j7Ia9npy/WM5vvRqG18AZ+8MZe1fmfJ6uaWZmZmZmViEe5JmZmZmZmVVI1QZ5FxcdAGeocYaMM6xXlhxlN+z15PzFcn7r1TC8Bs7YH87Yu9Lmq9Rv8szMzMzMzMa6qh3JMzMzMzMzG9MqMciTtK+klZJWSTo1x3KflvSIpOWS7kvbpku6VdIT6d/NBlDuZZJWS1pRt61pucr8ONXNw5IWDjDDYknPpfpYLmn/uvtOSxlWStqnTxm2lHSHpMckPSrpK2l7bnXRIkNudSFpiqR7JT2UMnwnbd9a0j2pHq6WNCltn5zWV6X75w0ww+WSnqqrhwVp+0Del8OsqHasF520RWXTaftRRp1+9stI0nhJD0q6Ma0PTfaqKWsbpIL6WqNkKrwf1mXGXPtpbWQsvB/XQ8ZS1WVTETHUCzAeeBKYD0wCHgJ2zKnsp4HNG7adA5yabp8KnD2AcvcCFgIrRisX2B+4GRCwO3DPADMsBk5psu+O6XWZDGydXq/xfcgwG1iYbm8EPJ7Kyq0uWmTIrS7S3zMt3Z4I3JP+vmuAw9L2JcCX0u3jgSXp9mHA1X2oh5EyXA4c2mT/gbwvh3Upsh3rMXfbbVHZlk7bjzIunX72y7gAJwNXATem9aHJXqWlzG0QBfW1RslUeD+sy4yLybGf1kbGwvtxPWQsVV02W6pwJO+jwKqI+EdEvAksAw4qMM9BwNJ0eylwcL8LiIg7gZfbLPcg4IrI/AXYVNLsAWUYyUHAsohYGxFPAavIXrdeM7wQEQ+k268BjwFzyLEuWmQYSd/rIv09/0urE9MSwN7AtWl7Yz3U6uda4BOSNKAMIxnI+3KIla0da0uHbVGpdNF+lE4Xn/1SkTQXOAC4JK2LIcleQcPWBhX6OS1DP6zLjCMZSD9tNGXox/WQcSSF1GUzVRjkzQH+Wbf+LK0rv58C+L2k+yUdm7bNiogXIHtjAO/LKctI5eZdPyemQ+iX1U2fGHgGZVMOP0T2TXYhddGQAXKsizTlaTmwGriV7JujVyLi7SblvJsh3b8GmNHvDBFRq4czUz2cJ2lyY4Ym+caiKtVHUW1g19psP0qpw89+2ZwPfB1Yl9ZnMDzZq6bMbVCZ+lqtlKUfNppC+mmjKUM/rsOMUNK6rKnCIK/ZEYi8Thm6R0QsBPYDTpC0V07ldiLP+rkI2AZYALwAnJtHBknTgOuAr0bEq612HVSOJhlyrYuIeCciFgBzyb4x+kCLcnLJIGln4DRgB2A3YDrwjUFmGGKuj4J00H6UUoef/dKQdCCwOiLur9/cZNfSZa+oMtf9MPS1WilT3RbSTxtNGfpxoym6n9eNKgzyngW2rFufCzyfR8ER8Xz6dzXwa7L/YP9dO3Sc/l2dR5YW5eZWPxHx79ThWAf8lPWHpweWQdJEsg/dlRFxfdqca100y1BEXaRyXwH+SDZXfVNJE5qU826GdP8mtD+lo5MM+6ZpDhERa4GfkVM9DKEq1UdRbWDHOmw/Sq3Nz36Z7AF8StLTZFMD9yY7sjcM2auotG1QyfparRTeDxtNUX2TVsrQj+smYxnrslEVBnl/BbZTdkauSWQnkrhh0IVKmippo9pt4JPAilT2UWm3o4DfDDpLMlK5NwCfS2ck2h1YUzsE3m8N86IPIauPWobDlJ3VcWtgO+DePpQn4FLgsYj4Yd1dudXFSBnyrAtJMyVtmm5vACwimzN+B3Bo2q2xHmr1cyhwe0T09C3TCBn+XtdIi2xOfX095PK+HBKFtGMDUlQb2JEu2o/S6eKzXxoRcVpEzI2IeWTv99sj4giGIHtFlbINKmFfq5XC+2Gjybuf1kaewvtx3WYsW102FQWc7aXfC9nZdh4n+y3C6TmVOZ/s7DkPAY/WyiX7TcEfgCfSv9MHUPYvyQ4Nv0X2jcHRI5VLdtj4glQ3jwAfGWCGn6cyHiZ7k8+u2//0lGElsF+fMuxJdgj8YWB5WvbPsy5aZMitLoBdgQdTWSuAM+reo/eS/ej3V8DktH1KWl+V7p8/wAy3p3pYAfyC9WcCHMj7cpiXItqxPmRuuy0q29Jp+1HGpdPPflkX4OOsP7vmUGWv0lLGNogC+1qj5Cq8H9Zlxlz7aW1kLLwf10PGUtVls0UpjJmZmZmZmVVAFaZrmpmZmZmZWeJBnpmZmZmZWYV4kGdmZmZmZlYhHuSZmZmZmZlViAd5ZmZmZmZmFeJBnnVNUkg6t279FEmL69aPlfT3tNwrac+6+66UtFLSCkmXpQtN1u47WNIZdetHSnpY0qOSHpJ0iaRNJf1a0nJJqyStSbeXS/qYpGWStsuhGsysoiTNqGtX/iXpubr1SUXnM7OxR9Ihqf+1Q1qfJ2lFwz6LJZ1STEIrCw/yrBdrgU9L2rzxDkkHAscBe0bEDsAXgaskvT/tciWwA7ALsAFwTN3Dvw5cmJ5nX+AksuuM7AQsBO4GZkXEIRGxID32rohYkJa7gYvS85iZdSUi/lNrV4AlwHl17cybReczszHpcOBPZBesNxuRB3nWi7eBi8kGYY2+AXwtIl4CiIgHgKXACWn9pkjILnw7F0DS9sDa2uPILih5SkQ8lx73TkRcFhErR8l2F7BI0oSe/kIzMzOzEpA0DdiD7MLmHuRZSx7kWa8uAI6QtEnD9p2A+xu23Ze2vytN0/wscEvatAfwQMPz1K+3JSLWAauAD3b6WDMzM7MSOhi4JSIeB16WtDBt36ZuKvlystlTNsZ5kGc9iYhXgSuAL7exu4Bo2HYhcGdE3JXWZwMvNn2wtEtqwJ6U9Jk2ylsNbNHGfmZmZmZldziwLN1eltYBnqybSl6bXm5jnAd51g/nk00dmFq37W/Ahxv2W5i2AyDp28BM4OS6fd4AptStP5oeR0Q8khqvm8l+xzeaKen5zMzMzIaWpBnA3sAlkp4GvgZ8huwLdLP38CDPehYRLwPXkA30as4Bzk6NEpIWAJ9n/QlVjgH2AQ5PUytrHgO2rVv/HvADSXPrtrUzwAPYnmyQaGZmZjbMDgWuiIitImJeRGwJPEU6p4FZI5+UwvrlXODE2kpE3CBpDnC3pABeA46MiBfSLkuAZ4A/SwK4PiK+C9wJnCtJ6bwsN0maCdwsaTzwCrAC+F2rMJJmAW/UlWdmZmY2rA4Hvt+w7TrgmwVksSGg7OSGZuUh6UfAbyPith6e4yTg1Yi4tH/JzMzMzMzKz9M1rYzOAjbs8TleIbtkg5mZmZnZmOIjeWZmZmZmZhXiI3lmZmZmZmYV4kGemZmZmZlZhXiQZ2ZmZmZmViEe5JmZmZmZmVWIB3lmZmZmZmYV4kGemZmZmZlZhfwfSc0RnYVk9O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8674" name="AutoShape 2" descr="data:image/png;base64,iVBORw0KGgoAAAANSUhEUgAAAXYAAAEWCAYAAAByqrw/AAAABHNCSVQICAgIfAhkiAAAAAlwSFlzAAALEgAACxIB0t1+/AAAADl0RVh0U29mdHdhcmUAbWF0cGxvdGxpYiB2ZXJzaW9uIDIuMS4yLCBodHRwOi8vbWF0cGxvdGxpYi5vcmcvNQv5yAAAEmZJREFUeJzt3Xv0b/Wcx/HnSwelUrooJR1aYWi1osMyM4aMW7KQJaph1uTeMNMwMmYxa6QMBoNxWwbLclcUTQhhpCHhHJ1uyHRdKUs5kUro8p4/9ufw7ed3+f7O7/L9nY/nY629zt7fvb/78/589+/3+u3v3uf7+aaqkCT14w6TLkCStLgMdknqjMEuSZ0x2CWpMwa7JHXGYJekzhjsktQZg13TSnJZkpuS3DAy7bbAfR6Q5MeLVeOYbX4wyWuXs82ZJDkmyUcnXYf6Z7BrNk+qqm1GpqsmWUySVZNsfyE259q1+THYNW9JHpbkzCS/SHJOkgNG1j07yQ+SXJ/kkiQvbI9vDXwB2G30HcDUM+qpZ/XtncMrkpwL3JhkVXveSUmuSXJpkqPGrHt1kmo1XpHk50mOTPKQJOe2/rxzZPsjknwzyTuSXJfkh0kePbJ+tySnJLk2yUVJnj+y7pgkJyb5aJJfAkcCrwQObX0/Z7bXa/S1SPKyJFcn+UmSZ4+s3yrJfyS5vNX3jSRbjXGMjmhtXd9ev2eO8/ppM1JVTk5/MAGXAY+Z5vHdgQ3AQQwnBo9tyzu39U8E9gICPBL4FfDgtu4A4MdT9vdB4LUjy7fbptWxHtgD2Kq1uQ74V+BOwH2AS4DHz9CP3+0fWA0U8B5gS+BxwK+Bk4G7t75dDTyybX8EcAvwUuCOwKHAdcAObf3XgXe3fe0HXAM8uq07BrgZOLjVvFV77KNT6pvr9boFOLa1f1Bbf7e2/l3A6a3uLYA/A+482zECtgZ+Cdyv7eMewAMn/fPmtLiTZ+yazcntjO8XSU5ujz0LOLWqTq2q26rqy8BahhChqj5fVRfX4OvAacBfLLCOt1fVFVV1E/AQhj8ix1bVb6vqEuB9wGHz2N9xVfXrqjoNuBH4RFVdXVVXAv8LPGhk26uBt1XVzVV1AnAh8MQkewAPB17R9rUeeD/w1yPP/VZVndxep5umK2SM1+tm4NjW/qnADcD9ktwBeA7wD1V1ZVXdWlVnVtVvmOMYAbcB+yTZqqp+UlUXzOO102bAYNdsDq6q7dt0cHtsT+DpI4H/C4aAuwdAkickOatdnvgFQ5jstMA6rhiZ35Phcs5o+68EdpnH/n46Mn/TNMvbjCxfWVWjI+VdDuzWpmur6vop63afoe5pjfF6baiqW0aWf9Xq24nhncLF0+x2xmNUVTcyvPM4EvhJks8nuf9cdWrzYrBrvq4APjIS+NtX1dZV9YYkdwZOAt4M7FJV2wOnMlxmgOEyyFQ3AncZWd51mm1Gn3cFcOmU9retqoOmed5i2D1JRpbvBVzVph2SbDtl3ZUz1P0Hy2O8XrP5GcNlpL2mWTfjMQKoqi9V1WMZ/hj/kOEdjzpisGu+Pgo8Kcnjk2yRZMt2k++eDNe878xwrfmWJE9guI690U+BHZNsN/LYeuCgJDsk2RV4yRztfwf4ZbuhulWrYZ8kD1m0Ht7e3YGjktwxydOBP2G4zHEFcCbw+vYa7As8F/jYLPv6KbC6XUaBuV+vGVXVbcAHgLe0m7hbJPnT9sdixmOUZJckT85wM/s3DJd2bp3na6IVzmDXvLRAewrD5Y9rGM4OXw7coV2WOAr4JPBz4K+AU0ae+0PgE8Al7RLBbsBHgHMYbpKeBpwwR/u3Ak9iuFl5KcOZ6/uB7WZ73gJ8G9i7tfNvwCFVtaGtO5zhhuxVwGeAV7fr2TP5VPt3Q5LvzfV6jeFo4Dzgu8C1wL8zHIcZj1GbXtZqvpbhhu2L5tGmNgO5/eVDSRslOQJ4XlU9fNK1SPPhGbskdcZgl6TOeClGkjrjGbskdWYiAxPttNNOtXr16kk0LUmbpXXr1v2sqnYeZ9uJBPvq1atZu3btJJqWpM1SksvH3dZLMZLUGYNdkjpjsEtSZwx2SeqMwS5JnTHYJakzBrskdcZgl6TOTOQDSuvWQcb5jhhJ6sRyDsvlGbskdcZgl6TOGOyS1BmDXZI6Y7BLUmcMdknqjMEuSZ0x2CWpMwa7JHXGYJekzhjsktQZg12SOmOwS1JnDHZJ6ozBLkmdMdglqTMGuyR1xmCXpM4Y7JLUGYNdkjpjsEtSZwx2SeqMwS5JnTHYJakzBrskdcZgl6TOGOyS1BmDXZI6Y7BLUmcMdknqjMEuSZ0x2CWpMwa7JHXGYJekzhjsktQZg12SOmOwS1JnDHZJ6ozBLkmdMdglqTOrFvLkJDsCX22LuwK3Ate05YdW1W8Xsn9J0vwtKNiragOwH0CSY4AbqurNi1CXJGkTeSlGkjqzbMGe5AVJ1iZZ+/urNZKkxbZswV5V762qNVW1BnZermYl6Y+Ol2IkqTMGuyR1xmCXpM4s6L87jqqqYxZrX5KkTecZuyR1xmCXpM4Y7JLUGYNdkjpjsEtSZwx2SeqMwS5JnTHYJakzBrskdcZgl6TOGOyS1BmDXZI6Y7BLUmcMdknqjMEuSZ0x2CWpMwa7JHXGYJekzhjsktQZg12SOmOwS1JnDHZJ6ozBLkmdMdglqTMGuyR1xmCXpM4Y7JLUGYNdkjpjsEtSZwx2SeqMwS5JnTHYJakzBrskdcZgl6TOGOyS1BmDXZI6Y7BLUmcMdknqzKpJNLr//rB27SRalqT+ecYuSZ0x2CWpMwa7JHXGYJekzhjsktQZg12SOmOwS1JnDHZJ6ozBLkmdMdglqTMGuyR1xmCXpM4Y7JLUGYNdkjpjsEtSZwx2SeqMwS5JnTHYJakzBrskdcZgl6TOGOyS1JlVk2h03TpIJtGytPJUTboC9cYzdknqjMEuSZ0x2CWpMwa7JHXGYJekzhjsktQZg12SOmOwS1JnDHZJ6ozBLkmdMdglqTMGuyR1xmCXpM4Y7JLUGYNdkjpjsEtSZwx2SeqMwS5JnTHYJakzBrskdcZgl6TOGOyS1BmDXZI6Y7BLUmcMdknqjMEuSZ0x2CWpMwa7JHXGYJekzhjsktQZg12SOmOwS1JnDHZJ6ozBLkmdMdglqTMGuyR1xmCXpM4Y7JLUGYNdkjpjsEtSZ8YK9iRPTVJJ7t+WVyc5f8o2xyQ5eimKlCSNb9wz9sOBbwCHLWEtkqRFMGewJ9kG+HPguRjskrTirRpjm4OBL1bVj5Jcm+TBwLXAXknWj2y3K/DmmXaS5AXAC4ale21ywZKk2Y1zKeZw4Pg2f3xbBri4qvbbOAHvmW0nVfXeqlpTVWtg502vWJI0q1nP2JPsCPwlsE+SArYACnj3MtQmSdoEc52xHwJ8uKr2rKrVVbUHcClwz6UvTZK0KeYK9sOBz0x57CTglUtTjiRpoVJVy99o1hSsXfZ2pZVoAr+C2gwlWTfco5ybnzyVpM4Y7JLUGYNdkjpjsEtSZwx2SeqMwS5JnTHYJakzBrskdcZgl6TOGOyS1BmDXZI6Y7BLUmcMdknqjMEuSZ0x2CWpMwa7JHXGYJekzhjsktQZg12SOmOwS1JnDHZJ6ozBLkmdMdglqTMGuyR1xmCXpM4Y7JLUGYNdkjpjsEtSZwx2SeqMwS5JnTHYJakzBrskdcZgl6TOGOyS1BmDXZI6Y7BLUmcMdknqjMEuSZ1ZNYlG998f1q6dRMuS1D/P2CWpMwa7JHXGYJekzhjsktQZg12SOmOwS1JnDHZJ6ozBLkmdMdglqTOpquVvNLkeuHDZG14aOwE/m3QRi6in/tiXlaun/ixXX/asqp3H2XAiQwoAF1bVmgm1vaiSrO2lL9BXf+zLytVTf1ZiX7wUI0mdMdglqTOTCvb3TqjdpdBTX6Cv/tiXlaun/qy4vkzk5qkkael4KUaSOmOwS1JnlizYkxyY5MIkFyX552nW3znJCW39t5OsXqpaFsMY/XlEku8luSXJIZOocVxj9OUfk3w/yblJvppkz0nUOa4x+nNkkvOSrE/yjSQPmESd45irLyPbHZKkkqyo/2Y31RjH5ogk17Rjsz7J8yZR5zjGOTZJntF+dy5I8vHlrvF3qmrRJ2AL4GLgPsCdgHOAB0zZ5kXAe9r8YcAJS1HLMvZnNbAv8GHgkEnXvMC+PAq4S5v/2w6OzV1H5p8MfHHSdW9qX9p22wJnAGcBayZd9wKPzRHAOydd6yL1ZW/gbOBubfnuk6p3qc7YHwpcVFWXVNVvgeOBp0zZ5inAh9r8icCjk2SJ6lmoOftTVZdV1bnAbZMocB7G6cvXqupXbfEs4J7LXON8jNOfX44sbg2s1P8xMM7vDcBxwBuBXy9ncZtg3P5sDsbpy/OBd1XVzwGq6uplrvF3lirYdweuGFn+cXts2m2q6hbgOmDHJapnocbpz+Zivn15LvCFJa1oYcbqT5IXJ7mYIRCPWqba5mvOviR5ELBHVX1uOQvbROP+rD2tXfY7Mckey1PavI3Tl/sC903yzSRnJTlw2aqbYqmCfboz76lnSeNss1JsTrXOZey+JHkWsAZ405JWtDBj9aeq3lVVewGvAP5lyavaNLP2JckdgLcCL1u2ihZmnGPzWWB1Ve0LfIXfv4tfacbpyyqGyzEHAIcD70+y/RLXNa2lCvYfA6N/ee8JXDXTNklWAdsB1y5RPQs1Tn82F2P1JcljgFcBT66q3yxTbZtivsfmeODgJa1o083Vl22BfYDTk1wGPAw4ZQXfQJ3z2FTVhpGfr/cB+y9TbfM1bqb9d1XdXFWXMgx0uPcy1Xd7S3SjYRVwCXBvfn+j4YFTtnkxt795+slJ3yBZSH9Gtv0gK/vm6TjH5kEMN4r2nnS9i9SfvUfmnwSsnXTdC/05a9ufzsq+eTrOsbnHyPxTgbMmXfcC+nIg8KE2vxPDpZsdJ1LvEr4QBwE/agHxqvbYsQxngABbAp8CLgK+A9xn0gdvgf15CMNf7BuBDcAFk655AX35CvBTYH2bTpl0zQvsz38CF7S+fG22sJz0NFdfpmy7ooN9zGPz+nZszmnH5v6TrnkBfQnwFuD7wHnAYZOq1SEFJKkzfvJUkjpjsEtSZwx2SeqMwS5JnTHYJakzBrsWTZJb2wh95yf57Difuktywxzrt0/yopHl3ZKcuAi1rk5y/kL3M88290ty0HK2qT9OBrsW001VtV9V7cPwKeIXL8I+t2cYCRSAqrqqqlb0sMjTaZ+u3o/h/0JLS8pg11L5FiODJCV5eZLvtsGeXjN14yTbtLHfv9fGTt84ct4bgL3aO4E3jZ5pt3H8Hziyj9OT7J9k6yQfaO2dPbKvabUxwU9u7zIuTfJ3bUz6s9tgTjuM7P9tSc5s70oe2h7foT3/3Lb9vu3xY5K8N8lpDMM5Hwsc2vpyaJKHtn2d3f6930g9n07yxST/l+SNI7Ue2F6jc5J8tT02r/7qj8CkP83l1M8E3ND+3YLhU8UHtuXHMXzhbxhOJj4HPGLKc1bRxk1n+Dj2RW371cD5I238bhl4KfCaNn8P4Edt/nXAs9r89gyfFtx6Sq2j+zmitbctsDPDSKNHtnVvBV7S5k8H3tfmHzHy/HcAr27zfwmsb/PHAOuArUbaeedIDXcFVrX5xwAnjWx3CcP4SVsClzOMU7Izw8fU792222Hc/jr9cU2rZkx8af62SrKeITTXAV9ujz+uTWe35W0YBkc6Y+S5AV6X5BEMY9rvDuwyR3ufbG28GngGwx+Tje09OcnRbXlL4F7AD2bZ19eq6nrg+iTXMYw6CMNHw/cd2e4TAFV1RpK7tvsIDwee1h7/nyQ7JtmubX9KVd00Q5vbAR9KsjfDSIF3HFn31aq6DiDJ94E9gbsBZ9QwwBRVtXHQvE3przpmsGsx3VRV+7VQ+xzDNfa3M4T266vqv2Z57jMZzkj3r6qb2+iFW87WWFVdmWRDu/RxKPDCtirA06rqwnnUPjqC5W0jy7dx+9+TqWNwFLMP6XrjLG0ex/AH5akZvhry9BnqubXVkGnah03rrzrmNXYtunameRRwdJI7Al8CnpNkG4Akuye5+5SnbQdc3UL9UQxnqADXM1wimcnxwD8B21XVee2xLwF/v/EbudqXUyyWQ9s+Hw5c1/p6BsMfJpIcAPysbv+tTRtN7ct2wJVt/ogx2v4W8Mgk925t7dAeX8r+ajNksGtJVNXZDCP2HVZVpwEfB76V5DyGr0KcGtYfA9YkWcsQkj9s+9kAfLPdrJzuCz9OpA37PPLYcQyXNc5tN1qPW7ye8fMkZwLvYfh2KRiupa9Jci7Dzd6/meG5XwMesPHmKcO3Ob0+yTcZ7kvMqqquAV4AfDrJOcAJbdVS9lebIUd3lMaU5HTg6KpaO+lapNl4xi5JnfGMXZI64xm7JHXGYJekzhjsktQZg12SOmOwS1Jn/h+WgqliUcRO1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24465" y="1074333"/>
          <a:ext cx="11562735" cy="218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2547"/>
                <a:gridCol w="2312547"/>
                <a:gridCol w="2312547"/>
                <a:gridCol w="2312547"/>
                <a:gridCol w="23125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Test 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RMSE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Adjusted R</a:t>
                      </a:r>
                      <a:r>
                        <a:rPr lang="en-IN" sz="2000" baseline="30000" dirty="0" smtClean="0"/>
                        <a:t>2</a:t>
                      </a:r>
                      <a:endParaRPr lang="en-I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64336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Decision Tree/ Random Forest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0.9963519859689669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1.065577926789993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0.8662557093052974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</a:tr>
              <a:tr h="5509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KNN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0.9989547290191206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0.5703893557115431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0.8662557093052974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SVM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0.9982761915411439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0.7324896108613005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 smtClean="0"/>
                        <a:t>0.8662557093052974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722" name="AutoShape 2" descr="Image result for thumbs 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724" name="AutoShape 4" descr="Image result for thumbs u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0728" name="Picture 8" descr="Image result for thumbs dow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9675" y="2162800"/>
            <a:ext cx="419383" cy="418291"/>
          </a:xfrm>
          <a:prstGeom prst="rect">
            <a:avLst/>
          </a:prstGeom>
          <a:noFill/>
        </p:spPr>
      </p:pic>
      <p:sp>
        <p:nvSpPr>
          <p:cNvPr id="30730" name="AutoShape 10" descr="Image result for thumbs dow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732" name="AutoShape 12" descr="Image result for thumbs dow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734" name="AutoShape 14" descr="Image result for thumbs dow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736" name="AutoShape 16" descr="Thumbs Down Circle P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30738" name="AutoShape 18" descr="Thumbs Down Circle PNG ic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0739" name="Picture 19" descr="E:\Anupam\HomeDocs\DataScience\UpX-Academy\MachineLearning\Project\Air_Quality\thumbs-down-circ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9675" y="1576606"/>
            <a:ext cx="400177" cy="400177"/>
          </a:xfrm>
          <a:prstGeom prst="rect">
            <a:avLst/>
          </a:prstGeom>
          <a:noFill/>
        </p:spPr>
      </p:pic>
      <p:pic>
        <p:nvPicPr>
          <p:cNvPr id="21" name="Picture 19" descr="E:\Anupam\HomeDocs\DataScience\UpX-Academy\MachineLearning\Project\Air_Quality\thumbs-down-circ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79675" y="2748614"/>
            <a:ext cx="368711" cy="3687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380641" y="4453061"/>
            <a:ext cx="11218327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KNN provides best accuracy, lowest RMSE value. Thus we choose KNN as our final model.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US" sz="2000" b="1" dirty="0" smtClean="0"/>
              <a:t>Test Accuracy:	99.895%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US" sz="2000" b="1" dirty="0" smtClean="0"/>
              <a:t>RMSE:		0.57</a:t>
            </a:r>
          </a:p>
          <a:p>
            <a:pPr marL="265113" indent="-265113">
              <a:buFont typeface="Arial" pitchFamily="34" charset="0"/>
              <a:buChar char="•"/>
            </a:pPr>
            <a:r>
              <a:rPr lang="en-US" sz="2000" b="1" dirty="0" smtClean="0"/>
              <a:t>Adjusted R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:		0.866</a:t>
            </a:r>
          </a:p>
          <a:p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4822726" y="4026315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Conclusion</a:t>
            </a:r>
            <a:endParaRPr lang="en-IN" sz="2400" b="1" u="sng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66568" y="2967335"/>
            <a:ext cx="3455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90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Project Description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7762647" cy="5181600"/>
          </a:xfrm>
        </p:spPr>
        <p:txBody>
          <a:bodyPr/>
          <a:lstStyle/>
          <a:p>
            <a:endParaRPr lang="en-IN" sz="2800" dirty="0" smtClean="0"/>
          </a:p>
          <a:p>
            <a:endParaRPr lang="en-US" sz="280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535" y="1514948"/>
            <a:ext cx="7615084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dataset contains 9358 instances of hourly averaged responses from an array of 5 metal oxide chemical sensors embedded in an Air Quality Chemical Multisensor Device</a:t>
            </a:r>
          </a:p>
          <a:p>
            <a:endParaRPr lang="en-US" dirty="0" smtClean="0"/>
          </a:p>
          <a:p>
            <a:r>
              <a:rPr lang="en-US" dirty="0" smtClean="0"/>
              <a:t>Ground Truth hourly averaged concentrations for CO, Non Metanic Hydrocarbons, Benzene, Total Nitrogen Oxides (NOx) and Nitrogen Dioxide (NO2) and were provided by a co-located reference certified analyzer.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52916" y="1061884"/>
            <a:ext cx="157126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The Dataset</a:t>
            </a:r>
            <a:endParaRPr lang="en-IN" b="1" u="sng" dirty="0"/>
          </a:p>
        </p:txBody>
      </p:sp>
      <p:sp>
        <p:nvSpPr>
          <p:cNvPr id="7" name="Rectangle 6"/>
          <p:cNvSpPr/>
          <p:nvPr/>
        </p:nvSpPr>
        <p:spPr>
          <a:xfrm>
            <a:off x="8155846" y="796413"/>
            <a:ext cx="4026310" cy="5633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Dataset Attributes</a:t>
            </a:r>
          </a:p>
          <a:p>
            <a:pPr algn="ctr"/>
            <a:endParaRPr lang="en-US" b="1" u="sng" dirty="0" smtClean="0"/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Date (DD/MM/YYYY)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Time (HH.MM.SS)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CO Concentration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PT08.S1 (tin oxide)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Non Metanic  Hydro Carbons concentration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Benzene concentration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Titania hourly averaged 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NOx concentration 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Tungsten Oxide concentration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NO2 concentration 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Tungsten oxide</a:t>
            </a:r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Indium oxide</a:t>
            </a:r>
          </a:p>
          <a:p>
            <a:pPr marL="442913" lvl="0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Temperature in °C </a:t>
            </a:r>
            <a:endParaRPr lang="en-IN" sz="1400" dirty="0" smtClean="0"/>
          </a:p>
          <a:p>
            <a:pPr marL="442913" lvl="0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 Relative Humidity (%)  - Target Variable</a:t>
            </a:r>
            <a:endParaRPr lang="en-IN" sz="1400" dirty="0" smtClean="0"/>
          </a:p>
          <a:p>
            <a:pPr marL="442913" indent="-442913">
              <a:lnSpc>
                <a:spcPct val="150000"/>
              </a:lnSpc>
              <a:buFont typeface="+mj-lt"/>
              <a:buAutoNum type="arabicPeriod"/>
            </a:pPr>
            <a:r>
              <a:rPr lang="en-US" sz="1400" dirty="0" smtClean="0"/>
              <a:t> AH Absolute Humidity</a:t>
            </a:r>
            <a:endParaRPr lang="en-IN" sz="1400" b="1" u="sng" dirty="0"/>
          </a:p>
        </p:txBody>
      </p:sp>
      <p:sp>
        <p:nvSpPr>
          <p:cNvPr id="13" name="Rectangle 12"/>
          <p:cNvSpPr/>
          <p:nvPr/>
        </p:nvSpPr>
        <p:spPr>
          <a:xfrm>
            <a:off x="540774" y="4905788"/>
            <a:ext cx="742335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The objective is to predict the Relative Humidity at a given point of time based on all other attributes affecting the change in RH</a:t>
            </a:r>
            <a:endParaRPr lang="en-IN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Business Questions to be addressed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How good is the quality of data collected? Are there any major discrepancies?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is the pattern of air quality during the day?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Which factors has +ve relationship with Relative Humidity and which have –ve relation?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What is the monthly pattern of air quality?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How is air quality on a weekday Vs weekend?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Which are the most important features that determine Relative Humidity?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Build a prediction model to forecast Relative Humidity on any given day.</a:t>
            </a:r>
          </a:p>
          <a:p>
            <a:pPr marL="514350" indent="-514350">
              <a:buFont typeface="+mj-lt"/>
              <a:buAutoNum type="arabicPeriod"/>
            </a:pPr>
            <a:endParaRPr lang="en-IN" sz="2800" dirty="0" smtClean="0"/>
          </a:p>
          <a:p>
            <a:endParaRPr lang="en-US" sz="280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good is the quality of data collected?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7349692" cy="5181600"/>
          </a:xfrm>
        </p:spPr>
        <p:txBody>
          <a:bodyPr>
            <a:normAutofit lnSpcReduction="10000"/>
          </a:bodyPr>
          <a:lstStyle/>
          <a:p>
            <a:pPr marL="354013" indent="-354013">
              <a:buFont typeface="+mj-lt"/>
              <a:buAutoNum type="arabicPeriod"/>
            </a:pPr>
            <a:r>
              <a:rPr lang="en-US" sz="2400" dirty="0" smtClean="0"/>
              <a:t>The dataset had 9358 rows. There were considerable NaN values</a:t>
            </a:r>
          </a:p>
          <a:p>
            <a:pPr marL="354013" indent="-354013">
              <a:buFont typeface="+mj-lt"/>
              <a:buAutoNum type="arabicPeriod"/>
            </a:pPr>
            <a:r>
              <a:rPr lang="en-US" sz="2400" dirty="0" smtClean="0"/>
              <a:t>Strategy for filling NaN values</a:t>
            </a:r>
          </a:p>
          <a:p>
            <a:pPr marL="629827" lvl="1" indent="-354013">
              <a:buFont typeface="Arial" pitchFamily="34" charset="0"/>
              <a:buChar char="•"/>
            </a:pPr>
            <a:r>
              <a:rPr lang="en-US" sz="2400" dirty="0" smtClean="0"/>
              <a:t>The CSV file was read replacing -200 with NaN and Date was read as DateTime data type</a:t>
            </a:r>
          </a:p>
          <a:p>
            <a:pPr marL="629827" lvl="1" indent="-354013">
              <a:buFont typeface="Arial" pitchFamily="34" charset="0"/>
              <a:buChar char="•"/>
            </a:pPr>
            <a:r>
              <a:rPr lang="en-US" sz="2400" dirty="0" smtClean="0"/>
              <a:t>As the column name Date and Time are python pre defined data types, the column names were changed</a:t>
            </a:r>
          </a:p>
          <a:p>
            <a:pPr marL="629827" lvl="1" indent="-354013">
              <a:buFont typeface="Arial" pitchFamily="34" charset="0"/>
              <a:buChar char="•"/>
            </a:pPr>
            <a:r>
              <a:rPr lang="en-US" sz="2400" dirty="0" smtClean="0"/>
              <a:t>As each subsequent row is contiguous date and hours, the best strategy to fill NaN values is to interpolate</a:t>
            </a:r>
          </a:p>
          <a:p>
            <a:pPr marL="629827" lvl="1" indent="-354013">
              <a:buFont typeface="Arial" pitchFamily="34" charset="0"/>
              <a:buChar char="•"/>
            </a:pPr>
            <a:r>
              <a:rPr lang="en-US" sz="2400" dirty="0" smtClean="0"/>
              <a:t>Record_Date missing value was filled with Forward Fill method </a:t>
            </a:r>
            <a:endParaRPr lang="en-IN" sz="2400" dirty="0" smtClean="0"/>
          </a:p>
          <a:p>
            <a:endParaRPr lang="en-US" sz="2400" dirty="0" smtClean="0"/>
          </a:p>
          <a:p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35922" y="1343332"/>
            <a:ext cx="2956490" cy="470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760534" y="855409"/>
            <a:ext cx="2068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latin typeface="Calibri" pitchFamily="34" charset="0"/>
              </a:rPr>
              <a:t>Missing Values</a:t>
            </a:r>
            <a:endParaRPr lang="en-IN" sz="2400" b="1" u="sng" dirty="0">
              <a:latin typeface="Calibri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good is the quality of data collected?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626724" cy="309470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NMHC(GT) has very high max value as compared to mean but IQR values look OK. It appears, there could be outliers</a:t>
            </a:r>
          </a:p>
          <a:p>
            <a:endParaRPr lang="en-IN" sz="2400" dirty="0" smtClean="0"/>
          </a:p>
          <a:p>
            <a:r>
              <a:rPr lang="en-IN" sz="2400" dirty="0" smtClean="0"/>
              <a:t>Some of the input variables have very high std deviation but IQR range is OK: CO(GT), C6H6(GT) and NOx(GT). There could be some skewness in the data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446" y="3790336"/>
            <a:ext cx="10765634" cy="2503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good is the quality of data collected? 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33794" name="Picture 2" descr="E:\Anupam\HomeDocs\DataScience\UpX-Academy\MachineLearning\Project\Air_Quality\Image 3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6348" y="887979"/>
            <a:ext cx="9099755" cy="5533099"/>
          </a:xfrm>
          <a:prstGeom prst="rect">
            <a:avLst/>
          </a:prstGeom>
          <a:noFill/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How good is the quality of data collected? 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990600"/>
            <a:ext cx="11670969" cy="2180304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The distribution graph confirms the observation recorded in statistical observation recorded earlier on high standard deviation and skewness</a:t>
            </a:r>
            <a:endParaRPr lang="en-IN" sz="2400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9464" name="Picture 8" descr="E:\Anupam\HomeDocs\DataScience\UpX-Academy\MachineLearning\Project\Air_Quality\Image 3b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347" y="4027897"/>
            <a:ext cx="11502390" cy="2132150"/>
          </a:xfrm>
          <a:prstGeom prst="rect">
            <a:avLst/>
          </a:prstGeom>
          <a:noFill/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Air Quality – What is the pattern of air quality during the day?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990599"/>
            <a:ext cx="6479537" cy="5306961"/>
          </a:xfrm>
        </p:spPr>
        <p:txBody>
          <a:bodyPr>
            <a:normAutofit/>
          </a:bodyPr>
          <a:lstStyle/>
          <a:p>
            <a:endParaRPr lang="en-IN" sz="2400" dirty="0" smtClean="0"/>
          </a:p>
          <a:p>
            <a:r>
              <a:rPr lang="en-IN" sz="2400" dirty="0" smtClean="0"/>
              <a:t>CO(GT), NOx(GT) and NO2(GT) seems to follow similar pattern during the day. They peak during daytime or office hours(8 am to 8 pm)</a:t>
            </a:r>
          </a:p>
          <a:p>
            <a:endParaRPr lang="en-IN" sz="2400" dirty="0" smtClean="0"/>
          </a:p>
          <a:p>
            <a:r>
              <a:rPr lang="en-IN" sz="2400" dirty="0" smtClean="0"/>
              <a:t>RH(Output Variable) seems to follow a different pattern during the day, it shows higher values during night(8 pm to 8 am) than daytime</a:t>
            </a:r>
          </a:p>
          <a:p>
            <a:endParaRPr lang="en-IN" sz="2400" dirty="0"/>
          </a:p>
        </p:txBody>
      </p:sp>
      <p:sp>
        <p:nvSpPr>
          <p:cNvPr id="19458" name="AutoShape 2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0" name="AutoShape 4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9462" name="AutoShape 6" descr="data:image/png;base64,iVBORw0KGgoAAAANSUhEUgAABbMAAARxCAYAAAAbLBodAAAABHNCSVQICAgIfAhkiAAAAAlwSFlzAAALEgAACxIB0t1+/AAAADl0RVh0U29mdHdhcmUAbWF0cGxvdGxpYiB2ZXJzaW9uIDIuMS4yLCBodHRwOi8vbWF0cGxvdGxpYi5vcmcvNQv5yAAAIABJREFUeJzs3X+UZHddJ/z3Z2iiILjMdM+wEYzRXZbjHp4FcR4Ou7qszwSm+eGSwAonzBCiQQI+Lgv6RAnqWXHXPUbMIu7Z5xACZA2T6QwIyA8RpmNG5NlV0QkEGEUEkcFIzMx0RsXFs9jM9/mjK2vT6Z6Z7nT1vVX1ep0zp6pufe+tz2equvr2u259b7XWAgAAAAAAfbat6wIAAAAAAOBchNkAAAAAAPSeMBsAAAAAgN4TZgMAAAAA0HvCbAAAAAAAek+YDQAAAABA7wmzAQAAAADoPWE2AAAAAAC9J8wGAAAAAKD3hNkAAAAAAPTeVNcFDMPMzEy7+OKLuy4DAAAAAICzuOOOO0611naez9ixDLMvvvjiHD16tOsyAAAAAAA4i6o6fr5jTTMCAAAAAEDv9SrMrqpXVNWxqvqDqnrlYNmOqrqtqj4zuNzedZ0AAAAAAGyt3oTZVfW4JC9J8qQkj0/yvVX1mCTXJrm9tfaYJLcPbgMAAAAAMEF6E2Yn+fYkv9ta+3JrbTHJbyV5TpJLk9w8GHNzkss6qg8AAAAAgI70Kcw+luQpVTVdVQ9N8swk35zkka21u5NkcLmrwxoBAADosYWFhVxzzTW59957uy4FANhkvQmzW2ufSvLzSW5L8sEkH0+yeL7rV9XVVXW0qo6ePHlySFUCAADQZ3Nzczl27FgOHjzYdSkAwCbrTZidJK21t7TWnthae0qSe5N8Jsk9VXVhkgwuT6yx7o2ttd2ttd07d+7cuqIBAADohYWFhczPz6e1lvn5eUdnA8CY6VWYXVW7BpcXJXlukluTvDfJlYMhVyZ5TzfVAQAA0Gdzc3M5c+ZMkuTMmTOOzgaAMdOrMDvJO6vqD5O8L8kPt9ZOJ7kuydOq6jNJnja4DQAAAF/jyJEjWVxcmq1ycXExR44c6bgiAGAzTXVdwHKttX+5yrKFJJd0UA4AAAAjZM+ePfngBz+YxcXFTE1NZc+ePV2XBABsor4dmQ0AAAAbsm/fvmzbtvRn7rZt27J///6OKwIANpMwGwAAgLEwPT2dvXv3pqqyd+/e7Nixo+uSAIBN1KtpRgAAAOCB2LdvX44fP+6obAAYmJ2dHer2Dx8+PNTtL1ettS17sK2ye/fudvTo0a7LAABghAx7Jz/Z2h19YDSNU+AAwOiZnZ3d8t8VVXVHa233+Yx1ZDaMmUn5Q3xS+gRg66z3fb+LHf3NMEm/Q4WCjKJJeS8CgI0QZsOYmZSd30npEwA22yT9Dl1P3aPcJwDApBBmAwBwVo5uBQAA+kCYDdBzkxIiTUqfMIom6UheGEV+hwLAxvgdOnqE2QA9NylfkZ6UPu0sAbDZJuV3KABsNr9DR48wGwC2kJ0lAAAA2BhhNhPD0ZAAW8d7LgBwNvYVoN/8jNJXwuyzmJQf3Enp03yfAFtnUt5zJ+V3KABstknZV2C8DHvfL+nP/p9vlNJXwuyzmJRfrpPSJwBsNr9DAYCzmZQPvicl5LXvB90TZgMAAAAMwaSEn5PSJ9C9bV0XAAAAAAAA5yLMBgAAAACg94TZAAAAAAD0njAbAAAAAIDe690JIKvqR5L8YJKW5JNJfiDJhUkOJdmR5KNJrmitfaWzIgEAANhSs7OzQ92+k9EBQP/1Ksyuqkcl+XdJ/mlr7W+r6u1JLk/yzCS/2Fo7VFU3JHlxkjd0WCoAAABbaD1h8+zsrHAaAMZQH6cZmUrykKqaSvLQJHcn2ZPkHYP7b05yWUe1AQAAAADQgV6F2a21P09yfZIvZCnE/qskdyT5y9ba4mDYXUke1U2FAAAAAAB0oVdhdlVtT3Jpkm9N8k1JviHJM1YZ2lZZ9+qqOlpVR0+ePDncQgEAAAAA2FK9CrOTPDXJn7bWTrbW/i7Ju5L8iySPGEw7kiSPTvLFlSu21m5sre1ure3euXPn1lUMAAAAAMDQ9S3M/kKSJ1fVQ6uqklyS5A+T/GaS7xuMuTLJezqqDwAAAACADvQqzG6tfSRLJ3r8aJJPZqm+G5O8KsmPVtVnk0wneUtnRQIAAAAAsOWmzj1ka7XWfjrJT69Y/LkkT+qgHAAAAAAAeqBXR2YDAAAAAMBqhNkAAAAAAPSeMBsAAAAAgN4TZgMAAAAA0HvCbAAAAAAAek+YDQAAAABA7wmzAQAAAADoPWE2AAAAAAC9J8wGAAAAAKD3hNkAAAAAAPSeMBsAAAAAgN4TZgMAAAAA0HvCbAAAAAAAek+YDQAAAABA7wmzAQAAAADoPWE2AAAAAAC9J8wGAAAAAKD3hNkAAAAAAPRer8LsqnpsVd257N9fV9Urq2pHVd1WVZ8ZXG7vulYAAAAAALZOr8Ls1tqnW2tPaK09Icl3Jvlykl9Ncm2S21trj0ly++A2AAAAAAAToldh9gqXJPmT1trxJJcmuXmw/OYkl3VWFQAAAAAAW26q6wLO4vIktw6uP7K1dneStNburqpd3ZUFwPnYt//yLJw6PbTtz87ODm3b0zPbM3fw0NC2DwAAAKxfL8PsqrogybOTvHod61yd5Ookueiii4ZUGQDna+HU6Tz3hV1XsTHvumV4ITwAAACwMX2dZuQZST7aWrtncPueqrowSQaXJ1au0Fq7sbW2u7W2e+fOnVtYKgAAAAAAw9bLI7OTvCB/P8VIkrw3yZVJrhtcvqeLogA2w/59l+fUwuhNvzEzvT0H50y9AQAAAHSjd2F2VT00ydOSvHTZ4uuSvL2qXpzkC0me10VtwHBNSsh7auF0rrq8hlLLMN10yNQbAAAAQHd6F2a31r6cZHrFsoUkl3RTEXTvhfsuz8kRDHl3Tm/PLesMeX/0+Q8aSi3D9Lq3C3knmRNdAgAAwNboXZgN3N/JhdP52ede0HUZ6/ZT7xLyMv4WTp3OU67quoqN+fBNfkYBAAAYHcJsRtoV+y7PiRE8YnnX9PYcMPcwAAAAAJw3YTYj7cTC6bzpWQ/vuox1e8n7HQ0JAAAAAOuxresCAAAAAADgXITZAAAAAAD0njAbAAAAAIDeM2f2GLpi376cWFgY6mMM78SI0zkwNzeUbQMAAAAAo2uiwuwr9u3PiYVTQ32M4YW8Mzkwd/C8xp5YWMhbL3vqUOoYthe9+ze6LgGAVbxg/+W599RwT147rN+hO2a259aDh4aybQAAALbORIXZJxZO5ZbLrui6jA154bsPdF0CABPs3lOn800vq67L2JAv3jDcEB4AAICtYc5sAAAAAAB6T5gNAAAAAEDvCbMBAAAAAOi9iZozGwAAAABglF2xb39OLJwa2vZnZ2eHtu1d0zM5MHdww+sLswEAAAAARsSJhVM58K9f2XUZG3LF+17/gNY3zQgAAAAAAL0nzAYAAAAAoPeE2QAAAAAA9J45swEABi7f/4KcPnXvUB9jWCdT2T6zI4cO3jqUbQMAwCi4Yt8Lc2Lh5NC2P9wTI+7Mgblbhrb9cdG7MLuqHpHkzUkel6QluSrJp5O8LcnFST6f5PmttdMdlQgAjKnTp+7Ng37ocV2XsSGn33Cs6xIAAKBTJxZO5q3PfE3XZWzIi379NV2XMBJ6F2Yn+aUkH2ytfV9VXZDkoUl+IsntrbXrquraJNcmeVWXRQLD8bq3f7XrErbETYda1yUAAAAAjJRehdlV9Y1JnpLk+5OktfaVJF+pqkuTfM9g2M1JPhRhNoylH33+g7ouYd02EsBfdXkNoZLh2kgA/y7fkAIAAOjcqE6/YeoNVupVmJ3k25KcTPLfqurxSe5I8ookj2yt3Z0krbW7q2pXhzUCcJ6e+8KuK9iY9YbwH75pOHUAAABshhMLJ3Pz3l/quox1u3L+FV2XQM/0LcyeSvLEJC9vrX2kqn4pS1OKnFNVXZ3k6iS56KKLhlchAKzwlKu6rmBjhPAAAACMkm1dF7DCXUnuaq19ZHD7HVkKt++pqguTZHB5YuWKrbUbW2u7W2u7d+7cuWUFAwAAAAAwfL0Ks1trf5Hkz6rqsYNFlyT5wyTvTXLlYNmVSd7TQXkAAAAAAHSkb9OMJMnLkxysqguSfC7JD2QpdH97Vb04yReSPK/D+qATP/Wur3RdAgAAAAB0pndhdmvtziS7V7nrkq2uBfrkZ597QdclrJsAHgAAAIDN0rswGwAAAAC2wgv3XZGTC/c7NdummZ2dHcp2d07vyi1zB4aybegzYTYAAAAAE+nkwom88Rk3d13Gur30A1eeexCMIWE2I+8l7/9S1yUATIQv3tC6LoFNdPn+fTl9amFo2x/WUUjbZ6Zz6ODcULYNAAD0mzCbkfemZz286xLWTQAPjKJvell1XcKGCOFXd/rUQqZe9tSuy1i30zf8RtclAAAAHdnWdQEAAAAAAHAujsweUy96t6OWAAAAgI1xYkSgj4TZY+qtl43e14YTITwAAAD0wcmFE/nZy0cvFP6pQ1d0XQIwRKYZAQAAAACg94TZAAAAAAD03sRNM/LCd4/eV2QAAAAAACbdxIXZt1w2mnMnCeEBAACge/v3X5FTp0bvxIgzM7ty8KBsARhtExdmAwAAAGzUqVMn8sqrDnZdxrq9/qb9XZcA8ICZMxsAAAAAgN4TZgMAAAAA0HumGQEAAAAAGCFXvO/1XZfQCWE2AABj6/L9+3L61MLQtj+sk3Rtn5nOoYNzQ9k2wDDs239FFoZ4UsRkeO+50zO7MufEiMCIOfCvX9l1CRvyQEN4YTYAAGPr9KmFTF39b7ouY91O3/jOrksAWJeFUyfyvJeOZiD8K2+8ousSADhPwmwAhmJ6ZnvedcvprsvYkOmZ7V2XAAAAAKzQuzC7qj6f5EtJvppksbW2u6p2JHlbkouTfD7J81tro5mQAEyIuYOHhrbt2dnZHD58eGjbBwAAAPqnd2H2wP/VWju17Pa1SW5vrV1XVdcObr+qm9IAgHH21Tcc67oEAAAAVrHpYXZV/ejZ7m+tvW4Dm700yfcMrt+c5EMRZgMjamZ6e246NHpfLpmZNvXGaqZntufDN43e85mYTmUtD/qhx3VdwoYI4Sfb5fv35/SpU+ceuEHDO9HlTA4dPDiUbQMAMH6GcWT2w5ddf2mSN65z/ZZkvqpakje21m5M8sjW2t1J0lq7u6p2bU6pQJ/MTG/P694+eqHgekPeg3Om3xgnplMB+uD0qVN58Ete1HUZ63b6TW/tugQAYMy86Ndf03UJDNGmh9mttZ+573pVXbb89nn6rtbaFweB9W1V9Ufns1JVXZ3k6iS56KKL1vmQQB8IeQEAAIAH4q3PfE3XJWyIEP78bBvy9tu6V2jti4PLE0l+NcmTktxTVRcmyeDyxCrr3dha291a271z584HVjUAAAAAAL3SqxNAVtU3JNnWWvvS4PreJP8hyXuTXJnkusHle7qrEgAA6IK5wQEAJtswTgD5yfz9Edn/uKo+cd9dSVpr7Z+dZfVHJvnVqrqvtrnW2ger6veTvL2qXpzkC0met9l1Q5/tnN6en3rX6M0lvdMJAwGATXT61Klc8JIf6rqMdTv9pjd0XQIdesH+K3Lvqft9uXhTDeuDmB0zu3LrwQND2Taw9a6cf0XXJcADNowjs793oyu21j6X5PGrLF9IcskDKQpG2S3mkgYAgJF076kTeezL3tx1GRvy6Rt+sOsSgE10895f6rqEdRPAs9IwTgB5fLXlVfWgJJcnWfV+AAAAAABYyzCmGfnGJD+c5FFZmuv6tiT/Nsk1Se5MYrI4AACACXf5/hfm9KmTQ9v+sKbeSJLtMztz6OAtQ9s+ALC6YUwzciDJ6SS/k+QHk/xYkguSXNpau3MIj8cE2zW9PS95/+jNJb3LXNLAiNkxsz1fvGH03m+TpdoB6J/Tp07m4Vf/XNdlbMjpG1/ddQkAMJGGEWZ/W2vt/0iSqnpzklNJLmqtfWkIj8WEO2AuaYAtcevB4b3fJt5zAQAAOLdhhNl/d9+V1tpXq+pPBdkAAAAA9NFLP3Bl1yUA52kYYfbjq+qvB9cryUMGtytJa6194xAeEwAAAADW7Y3PuLnrEtZNAM+k2vQwu7X2oM3eJuuza3o6L3r3b3Rdxobsmp7uugQAAAAAoIeGcWQ2HTswNzfU7ZvXFAAAAADYahMVZu+anskL332g6zI2ZNf0TNclAAAAAAB0ZqLC7ANzB4e6fUcsAwAAAAAMx7auCwAAAAAAgHMRZgMAAAAA0HvCbAAAAAAAem+i5swGAODvLd7wG12XAKzi8v37c/rUqaFtf3Z2dmjb3j4zk0MHh3uuIgCYdLumZ3LF+17fdRkbsmt65gGtL8wGAJhQUy97atclrJsAnklw+tSpPOQlP951GRty+k2v7boEYBP91KErui4BWMWBueF9cDw7O5vDhw8PbfsPlDAbAAAAgPv52csPdF3CugngYbwJswEABrbP7MjpNxzruowN2T6zo+sSAAAAhkqYDQAwcOjgrUPdft+/sgcAANBn27ouYKWqelBVfayqfm1w+1ur6iNV9ZmqeltVXdB1jQAAAAAAbK0+Hpn9iiSfSvKNg9s/n+QXW2uHquqGJC9O8oauigMAAAAA+mfX9M686Ndf03UZG7JremfXJYyEXoXZVfXoJM9K8p+S/GhVVZI9SfYNhtyc5DURZgMAAAAAyxyYu2Vo2zZlYD/0bZqR1yf58SRnBrenk/xla21xcPuuJI/qojAAAAAAALrTmzC7qr43yYnW2h3LF68ytK2x/tVVdbSqjp48eXIoNQIAAAAA0I3ehNlJvivJs6vq80kOZWl6kdcneURV3TcdyqOTfHG1lVtrN7bWdrfWdu/caY4ZAAAAAIBx0ps5s1trr07y6iSpqu9Jck1rbX9V/UqS78tSwH1lkvd0ViQAAAAw8V5/0/6uSwCYSL0Js8/iVUkOVdXPJvlYkrd0XA8AAAAwwV551cGuS1g3Afxk2zW9M1fOv6LrMtZt17TZF/havQyzW2sfSvKhwfXPJXlSl/UAADC6Fm98Z9clAAB06sDcLUPb9uzsbA4fPjy07cNyvQyzAQBgs0xd/W+6LmHdBPAAAHB/fToBJAAAAAAArEqYDQAAAABA7wmzAQAAAADoPWE2AAAAAAC9J8wGAAAAAKD3prouAAAAAAC6sHN6V176gSu7LmPddk7v6roE6IQwGwAAAICJdMvcgaFte3Z2NocPHx7a9mESmWYEAAAAAIDec2Q2AACMgb9701u7LgGYcL/yxiu6LgGAMSfMBgCYQNtnpnP6ht/ouox12z4z3XUJvfXgl7yo6xLWTQAP4+V5Lx3edA3DJIQHGB3CbACACXTo4NzQtm1+SAAAYBiE2QAAwMj4ypve0HUJAAB0RJgNAACMjAte8kNdl7BuAngAgM0hzAYAAKATX7rx1V2XAACMEGE2AAAAnXj41T/XdQkbst4Q/tM3/OCQKgGAySLMBgAAgCF67Mve3HUJGyKEB6BvhNkAAAAAfI2d07vyU4eu6LqMdds5vavrEoAh6lWYXVVfn+TDSb4uS7W9o7X201X1rUkOJdmR5KNJrmitfaW7SgEAAADG1y1zB4a27dnZ2Rw+fHho2wfG17auC1jhfyXZ01p7fJInJHl6VT05yc8n+cXW2mOSnE7y4g5rBAAAAABgi/UqzG5L/mZw88GDfy3JniTvGCy/OcllHZQHAAAAAEBHehVmJ0lVPaiq7kxyIsltSf4kyV+21hYHQ+5K8qiu6gMAAAAAYOv1LsxurX21tfaEJI9O8qQk377asJULqurqqjpaVUdPnjw57DIBAAAAANhCvQuz79Na+8skH0ry5CSPqKr7Tlb56CRfXGX8ja213a213Tt37ty6QgEAAAAAGLpehdlVtbOqHjG4/pAkT03yqSS/meT7BsOuTPKebioEAAAAAKALU+cesqUuTHJzVT0oS0H721trv1ZVf5jkUFX9bJKPJXlLl0UCADAats9M5/SN7+y6jHXbPjPddQkAANA7vQqzW2ufSPIdqyz/XJbmzwYAgPN26ODc0LY9Ozubw4cPD237AADA1+rVNCMAAAAAALCaXh2ZDQAAQPK3b3pt1yUAa5iZ2ZXX37S/6zLWbWZmV9clADxgwmwAAICeechLfrzrEjZECM8kOHjwwNC2bQorgLMzzQgAAAAAAL0nzAYAAAAAoPdMMwIAACNu+8xMTr/prV2XsW7bZ2a6LgEAgBEizAaALTQ7OzvU8eZYhMl06ODBoW3b/K0AAPSFMBsAtpBACAAAADZGmA3Qc47kBQAAABBmA/TepITNQnsAAADgbITZMGbWG/BtZB2hYD8tLCzk537u5/ITP/ET2bFjR9flrJvXFQDnsnSiyzd0Xca6OdElAMDmEGbDmBEITq65ubkcO3YsBw8ezMtf/vKuy2HCDfuDNe91MJmc6BIAYLIJswHGwMLCQubn59Nay/z8fPbv3z+SR2czPgRCADBZpmd25VfeeEXXZWzI9MyurksA4DwJswHGwNzcXM6cOZMkOXPmjKOzAQDYUnMHDwx1+749AUAizCa+Cg7j4MiRI1lcXEySLC4u5siRI8JsAAAAYKwIsxE2M5Kc6PJr7dmzJx/84AezuLiYqamp7Nmzp+uSAAAAADaVMBsYSaMUNG+Fffv2ZX5+Pkmybdu27N+/v+OKAADObvvMzpy+8dVdl7Eh22d2nvfYHTO78ukbfnCI1QzPDnNJA9AzwmyAMTA9PZ29e/fm/e9/f/bu3evkjwBA7x06eMvQtt2n+ZVvNZc0AGyaXoXZVfXNSd6a5B8mOZPkxtbaL1XVjiRvS3Jxks8neX5r7fSw6zGXNDBK9u3bl+PHjzsqGwAAABhLvQqzkywm+X9aax+tqocnuaOqbkvy/Ulub61dV1XXJrk2yauGXYywGRgl09PTuf7667suAwAAAGAotnVdwHKttbtbax8dXP9Skk8leVSSS5PcPBh2c5LLuqkQxsvCwkKuueaa3HvvvV2XAgAAAABn1aswe7mqujjJdyT5SJJHttbuTpYC7yTOQgGbYG5uLseOHcvBgwe7LgUAAAAAzqpv04wkSarqYUnemeSVrbW/rqrzWefqJFcnyUUXXTTcAmEMLCwsZH5+Pq21zM/PZ//+/U4aCLBOzq8BAACwdXoXZlfVg7MUZB9srb1rsPieqrqwtXZ3VV2Y5MTK9VprNya5MUl2797dtqxgGFFzc3M5c+ZMkuTMmTM5ePBgXv7yl3dcFcBoETYDAABsnV5NM1JLh2C/JcmnWmuvW3bXe5NcObh+ZZL3bHVtMG6OHDmSxcXFJMni4mKOHDnScUUAAAAAsLZehdlJvivJFUn2VNWdg3/PTHJdkqdV1WeSPG1wG3gA9uzZk6mppS9nTE1NZc+ePR1XBAAAAABr69U0I621/55krQmyL9nKWmDc7du3L/Pz80mSbdu2Zf/+/R1XBAAAAABr69uR2cAWmZ6ezt69e1NV2bt3r5M/AgAAANBrvToyG9ha+/bty/Hjxx2VDQAAAEDvCbNhgk1PT+f666/vugwAAAAAOCdhNhNjdnZ2qOscPnx43dsHAAAA6Jv1ZijrHS9DYaOE2UwMb5QAAAAA5yZDoa+cABIAAAAAgN4TZrMuCwsLueaaa3Lvvfd2XQoAAAAAMEGE2ZtkUkLeubm5HDt2LAcPHuy6FAAAAABggpgze5MsD3lf/vKXd13OUCwsLGR+fj6ttczPz2f//v3ZsWNH12UBAAAADN16T3K4kXXMVQ1nJ8zeBJMS8s7NzeXMmTNJkjNnzox1cA8AAACwnKCZUbXeD1X6/CGMMHsTTErIe+TIkSwuLiZJFhcXc+TIkbHsEwAAAADGxTh9ECPM3gSTEvLu2bMnH/zgB7O4uJipqans2bOn65IAAGDsbJ+Zyek3vbbrMjZk+8xM1yUAwHkbpyOWJ4UwexNMSsi7b9++zM/PJ0m2bduW/fv3d1wRAACMn0NDPNn67OysP6yBTWcuaUaV19XoEWZvgkkJeaenp7N37968//3vz969e8dyXnAAAABgfQSCwFYRZm+CSQp59+3bl+PHj49tYA8A3N+wj7byBzAAAHA+hNmbZFJC3unp6Vx//fVdlwEAbCFhMwAA0AfC7E0i5AUAAACW8+0mgM0lzAYAAAAYAmEzwOba1nUBy1XVTVV1oqqOLVu2o6puq6rPDC63d1kjAAAAAABbr1dhdpJfTvL0FcuuTXJ7a+0xSW4f3AYAAAAAYIL0KsxurX04yb0rFl+a5ObB9ZuTXLalRQEAAAAA0LlehdlreGRr7e4kGVzu6rgeAAAAAAC22NicALKqrk5ydZJcdNFFHVcDAMComZ2dHfo6TgQGnMuw34v68j40KX0CsLlGIcy+p6oubK3dXVUXJjmx2qDW2o1JbkyS3bt3t60sEACA0TcpwYfQHvptUn5+JqVPADZXtdav3LeqLk7ya621xw1u/0KShdbadVV1bZIdrbUfP9s2du/e3Y4ePTr0WgEAgP7aSHC/Hn0J4/S5OfrSJwBMmqq6o7W2+7zG9inMrqpbk3xPkpkk9yT56STvTvL2JBcl+UKS57XWVp4k8msIswEAAAAA+m89YXavphlprb1gjbsu2dJCAAAAAADolW1dFwAAAAAAAOcizAYAAAAAoPeE2QAAAAAA9J4wGwAAAACA3hNmAwAAAADQe8JsAAAAAAB6T5gNAAAAAEDvCbMBAAAAAOi9aq11XcOmq6qTSY538NAzSU518LhbTZ/jRZ/jRZ/jZVL6TCanV32OF32OF32Ol0npM5mcXvU5XvQ5XvQ5Xrro81taazvPZ+BYhtldqaqjrbXdXdcxbPocL/ocL/ocL5PSZzI5vepzvOhzvOhzvExKn8nk9KrP8aLP8aLP8dL3Pk0zAgAAAABA7wmzAQAAAADoPWH25rqx6wK2iD7Hiz7Hiz7Hy6T0mUxOr/ocL/ocL/ocL5PSZzI5vepzvOhzvOhzvPS6T3NmAwAAAADQe47MBgAAAACg94TZ61RVT6+qT1fVZ6vq2lXu/7qqetvVaVwWAAAgAElEQVTg/o9U1cVbX+UDV1U3VdWJqjq2xv1VVf9l0OcnquqJW13jZqiqb66q36yqT1XVH1TVK1YZM/K9VtXXV9XvVdXHB33+zCpjxuK1myRV9aCq+lhV/doq941Fn1X1+ar6ZFXdWVVHV7l/5F+3SVJVj6iqd1TVHw1+Tv/5ivtHvs+qeuzgebzv319X1StXjBn5PpOkqn5k8B50rKpuraqvX3H/uPx8vmLQ4x+sfC4H94/s87na/kFV7aiq26rqM4PL7Wuse+VgzGeq6sqtq3r91ujzeYPn9ExVrXl29zrHvmKfrNHnLwzecz9RVb9aVY9YY91R7/M/Dnq8s6rmq+qb1lh3pF+3y+67pqpaVc2sse5I91lVr6mqP1/2u/SZa6w7Mq/bZO3ntKpePujjD6rqtWusOzK9rvGcvm3Z8/n5qrpzjXVHvc8nVNXvDvo8WlVPWmPdUf8ZfXxV/U4t/f3yvqr6xjXWHaXnc9UsYdz2i87S51jtF52lz7HaLzpLn6O1X9Ra8+88/yV5UJI/SfJtSS5I8vEk/3TFmP87yQ2D65cneVvXdW+w16ckeWKSY2vc/8wkH0hSSZ6c5CNd17zBPi9M8sTB9Ycn+eNVntOR73VQ+8MG1x+c5CNJnrxizFi8dgf1/2iSuSS/tsp9Y9Fnks8nmTnL/SP/uh30cXOSHxxcvyDJI8axz2X9PCjJXyT5lnHrM8mjkvxpkocMbr89yfevGDPyP59JHpfkWJKHJplK8htJHjMuz+dq+wdJXpvk2sH1a5P8/Crr7UjyucHl9sH17V33s84+vz3JY5N8KMnuNdY7575in/6t0efeJFOD6z+/xvM5Dn1+47Lr/+6+954V643863aw/JuTHE5yPKvsO4xDn0lek+Sac6w3Uq/bs/T6fw1+t3zd4PauUe91rdfusvv/c5J/P459JplP8ozB9Wcm+dAq643Dz+jvJ/lXg+tXJfmPY/B8rpolZMz2i87S51jtF52lz7HaLzpLnyO1X+TI7PV5UpLPttY+11r7SpJDSS5dMebSLIUvSfKOJJdUVW1hjZuitfbhJPeeZcilSd7alvxukkdU1YVbU93maa3d3Vr76OD6l5J8KkuBy3Ij3+ug9r8Z3Hzw4N/KCfPH4rVbVY9O8qwkb15jyFj0eR5G/nU7OGLjKUnekiStta+01v5yxbCR73OFS5L8SWvt+Irl49LnVJKHVNVUlsLeL664fxx+Pr89ye+21r7cWltM8ltJnrNizMg+n2vsHyx/3m5Octkqq84mua21dm9r7XSS25I8fWiFPkCr9dla+1Rr7dPnWPV89hV7Y40+5wev3ST53SSPXmXVcejzr5fd/Ibcf78oGYPX7cAvJvnxrN5jMj59nstIvW6TNXv9oSTXtdb+12DMiVVWHalez/acDvYDnp/k1lXuHoc+W5L7jlL+B7n/vlEyHj+jj03y4cH125L8m1VWHbXnc60sYaz2i9bqc9z2i87S51jtF52lz5HaLxJmr8+jkvzZstt35f7B5/8eM3jB/1WS6S2pbmudz//FSKmlr7N/R5aOWl5uLHqtpak37kxyIktvQGv2OeKv3ddn6Q+2M2vcPy59tiTzVXVHVV29yv3j8Lr9tiQnk/y3Wpo25s1V9Q0rxoxDn8tdntX/WBv5Pltrf57k+iRfSHJ3kr9qrc2vGDYOP5/Hkjylqqar6qFZOsrqm1eMGfnnc4VHttbuTpZ2kJPsWmXMuPW8lnHr86osfYtgpbHos6r+U1X9WZL9Sf79KkNGvs+qenaSP2+tffwsw0a+z4F/O/iK9E1rfK1/XPr8J0n+ZS1Nx/VbVfV/rjJmXHpNkn+Z5J7W2mdWuW8c+nxlkl8YvBddn+TVq4wZhz6PJXn24Przcv99o2SE+1yRJYztftFZMpO1jFufY7VftLLPUdovEmavz2pHh638tOJ8xoyDseqzqh6W5J1JXrniE6lkTHptrX21tfaELH2S+KSqetyKISPfZ1V9b5ITrbU7zjZslWUj1efAd7XWnpjkGUl+uKqesuL+cehzKktfUXxDa+07kvzPLH1Vb7lx6DNJUlUXZGkn/1dWu3uVZSPV5yBYuDTJtyb5piTfUFUvXDlslVVHqs/W2qey9BXE25J8MEtfM1xcMWzk+9yASel5bPqsqp/M0mv34Gp3r7Js5Ppsrf1ka+2bs9Tjv11lyEj3OfhA7Sez+h+kXzN0lWUj0+fAG5L8oyRPyNIHpv95lTHj0GeytH+0PUvTVP1Ykrev8i2mcek1SV6Q1T/oT8ajzx9K8iOD96IfyeAbiSuMQ59XZelvljuyNLXBV1YZM5J9niNLWHO1VZb1utdJ73Pc9otW63OU9ouE2etzV772E8RH5/5fA/rfYwZfo/4H2djX4PrufP4vRkJVPThLP8QHW2vvWmXI2PSaJINpGj6U+38dZBxeu9+V5NlV9fksfbVnT1XdsmLMOPSZ1toXB5cnkvxqlr7atNw4vG7vSnLXsm8RvCNL4fbKMaPe532ekeSjrbV7VrlvHPp8apI/ba2dbK39XZJ3JfkXK8aMy8/nW1prT2ytPSVL9a88mmwcns/l7rlvmpTB5WpfeR+3ntcyFn0OTujzvUn2t9ZW+yNlLPpcZi6rf+V91Pv8R1n6APHjg32jRyf5aFX9wxXjRr3PtNbuGRy4cSbJm3L//aJkDPocuCvJuwZTVf1elr6NuPLEnmPR62Bf4LlJ3rbGkHHo88os7RMlSwc0jOVrt7X2R621va2178zShxN/ssqwketzjSxh7PaLziMzWctY9Dlu+0Xn8Xz2fr9ImL0+v5/kMVX1rYMj6C5P8t4VY96bpV9ISfJ9SY6s8WIfde9N8qJa8uQsfV387q6LWq/BUQxvSfKp1trr1hg28r1W1c77zrpbVQ/JUqj0RyuGjfxrt7X26tbao1trF2fp5/NIa23lkZ8j32dVfUNVPfy+61k6KcWxFcNG/nXbWvuLJH9WVY8dLLokyR+uGDbyfS5ztiOPxqHPLyR5clU9dPDee0mW5mhbbuR/PpOkqnYNLi/K0h/hK5/XcXg+l1v+vF2Z5D2rjDmcZG9VbR8cpb93sGzcnM++Yq9V1dOTvCrJs1trX15j2Dj0+ZhlN5+d++8XJSP+um2tfbK1tqu1dvFg3+iuLJ306S9WDB3pPpP/HRjd5zm5/35RMgav24F3J9mTJFX1T7J0srFTK8aMS69PTfJHrbW71rh/HPr8YpJ/Nbi+J/f/ADwZj5/R+/aNtiX5qSQ3rDJspJ7Ps2QJY7VfdJ6ZyVpG5jldq89x2y86S5+jtV/UenA2zVH6l6W5L/84S58k/uRg2X/I0gs7Sb4+S5+ofjbJ7yX5tq5r3mCft2bpK3p/l6Ud3xcneVmSlw3uryT/7+D/4ZNZ4+y1ff+X5Luz9LWITyS5c/DvmePWa5J/luRjgz6PZXA28HF87S7r+XuS/No49pmluaQ/Pvj3B8vei8bqdTvo4wlJjg5eu+/O0tdqx7HPhyZZSPIPli0bxz5/Jks7RseSHEjydeP28zno4//L0gcvH09yyTg9n2vsH0wnuT1Lf4DfnmTHYOzuJG9etu5Vg+f2s0l+oOteNtDncwbX/1eSe5IcHoz9piS/vmzd++0r9vXfGn1+NkvzId63X3TDmPb5zsF70SeSvC9LJz8au9ftivs/n2RmHPsc/E755OD5fG+SCwdjR/Z1e5ZeL0hyy+D1+9Eke0a917Veu0l+OYPfncvGjlWfWfp79I4s7TN8JMl3DsaO28/oKwbP0x8nuS5JjcHzuVaWMFb7RWfpc6z2i87S51jtF52lz5HaL7rvDQQAAAAAAHrLNCMAAAAAAPSeMBsAAAAAgN4TZgMAAAAA0HvCbAAAAAAAek+YDQAAAABA7wmzAQAAAADoPWE2AACsQ1V9tarurKpjVfW+qnrEFj/+56tq5iz3/82K299fVf91+JUBAMBwCbMBAGB9/ra19oTW2uOS3Jvkh4f1QFU1Naxtr1dVPajrGgAAmGzCbAAA2LjfSfKo+25U1Y9V1e9X1Seq6meWLX/RYNnHq+rAYNm3VNXtg+W3V9VFg+W/XFWvq6rfTPLzVTVdVfNV9bGqemOS2mix53jM71s27m8Gl99TVb9ZVXNJPrnRxwUAgM3QmyM9AABglAyOVL4kyVsGt/cmeUySJ2UpcH5vVT0lyUKSn0zyXa21U1W1Y7CJ/5rkra21m6vqqiT/Jcllg/v+SZKntta+WlX/Jcl/b639h6p6VpKrz1HaQ6rqzmW3dyR573k85lqelORxrbU/Pcc4AAAYKmE2AACsz31h8cVJ7khy22D53sG/jw1uPyxL4fbjk7yjtXYqSVpr9w7u/+dJnju4fiDJa5c9xq+01r46uP6U+8a11t5fVafPUd/fttaecN+Nqvr+JLvP4zHX8nuCbAAA+sA0IwAAsD73hcXfkuSC/P2c2ZXk5wbzaT+htfaPW2tvGSxv57Hd5WP+51nu20z3bXcxg78Nqqqy1NdatQAAQCeE2QAAsAGttb9K8u+SXFNVD05yOMlVVfWwJKmqR1XVriS3J3l+VU0Plt83zchvJ7l8cH1/kv++xkN9eHB/quoZSbY/gLLXeszPJ/nOwfVLkzz4ATwGAAAMhWlGAABgg1prH6uqjye5vLV2oKq+PcnvLB3cnL9J8sLW2h9U1X9K8ltV9dUsTUPy/VkKwm+qqh9LcjLJD6zxMD+T5Naq+miS30ryhQdQ8lqP+aYk76mq38tS+O5obAAAeqdaG9Y3FgEAAAAAYHOYZgQAAAAAgN4zzQgAAIyYwfzbt69y1yWttYWtrgcAALaCaUYAAAAAAOg904wAAAAAANB7wmwAAAAAAHpPmA0AAAAAQO8JswEAAAAA6D1hNgAAAAAAvSfMBgAAAACg94TZAAAAAAD0njAbAAAAAIDeE2YDAAAAANB7wmwAAAAAAHpPmA0AAAAAQO8JswEAAAAA6D1hNgAAAAAAvTfVdQHDMDMz0y6++OKuywAAAAAA4CzuuOOOU621neczdizD7IsvvjhHjx7tugwAAAAAAM6iqo6f71jTjAAAAAAA0HvCbAAAAAAAek+YDQAAAABA7/UqzK6qm6rqRFUdW7bsF6rqj6rqE1X1q1X1iC5rBAAAAABg6/UqzE7yy0mevmLZbUke11r7Z0n+OMmrt7ooAAAAAAC61aswu7X24ST3rlg231pbHNz83SSP3vLCAAAAAHjAFhYWcs011+Tee+8992CAFXoVZp+Hq5J8oOsiAAAAAFi/ubm5HDt2LAcPHuy6FGAEjUyYXVU/mWQxyarvdlV1dVUdraqjJ0+e3NriAAAAADirhYWFzM/Pp7WW+fl5R2cD6zYSYXZVXZnke5Psb6211ca01m5sre1ure3euXPn1hYIAAAAwFnNzc3lzJkzSZIzZ844OhtYt96H2VX19CSvSvLs1tqXu64HAAAAgPU7cuRIFheXTou2uLiYI0eOdFwRMGp6FWZX1a1JfifJY6vqrqp6cZL/muThSW6rqjur6oZOiwQAAABg3fbs2ZOpqakkydTUVPbs2dNxRcComeq6gOVaay9YZfFbtrwQAAAAADbVvn37Mj8/nyTZtm1b9u/f33FFwKjp1ZHZAAAAAIyn6enp7N27N1WVvXv3ZseOHV2XNDQLCwu55pprnOQSNpkwGwAAAIAtsW/fvjzucY8b+6Oy5+bmcuzYMSe5hE0mzAYAAABgS0xPT+f6668f+6Oy5+fn01rL/Py8o7NhEwmzAQAAAGCTzM3N5cyZM0mSM2fOODobNpEwGwAAAAA2yZEjR7K4uJgkWVxczJEjRzquCMaHMBsAAAAANsmePXsyNTWVJJmamsqePXs6rgjGhzAbAAAAADbJvn37sm3bUuS2bdu2sT/ZJWwlYTYAAAAAbJLp6ens3bs3VZW9e/eO9ckuYatNdV0AAAAAAIyTffv25fjx447Khk0mzAYAAACATTQ9PZ3rr7++6zJg7JhmBAAAAACA3hNmAwAAAADQe8JsAAAAAAB6T5gNAAAAAEDvCbMBAAAAAOg9YTYAAAAAAL0nzAYAAAAAoPeE2QAAAAAA9J4wGwAAAACA3hNmAwAAAADQe8JsAAAAAAB6T5gNAAAAAEDvCbMBAAAAAOg9YTYAAAAAAL0nzAYAAADo2Gc/+9k85znPyec+97muSwHoLWE2AAAAQMde+9rX5stf/nKuu+66rksB6C1hNgAAAECHPvvZz+b48eNJkuPHjzs6G2ANwmwAAACADr32ta/9mtuOzgZYXa/C7Kq6qapOVNWxZct2VNVtVfWZweX2LmsEAAAA2Ez3HZW91m0AlvQqzE7yy0mevmLZtUlub609Jsntg9sAAAAAY+FhD3vYWW8DsKRXYXZr7cNJ7l2x+NIkNw+u35zksi0tCgAAAGCIFhcXz3obgCW9CrPX8MjW2t1JMrjc1XE9AAAAAJvmu7/7u896G4AloxBmn5equrqqjlbV0ZMnT3ZdDgAAAMCGVFXXJQD00iiE2fdU1YVJMrg8sdqg1tqNrbXdrbXdO3fu3NICAQAAADbqt3/7t7/m9v/4H/+jo0oA+m0Uwuz3JrlycP3KJO/psBYAAACATbVnz55MTU0lSaamprJnz56OKwLop16F2VV1a5LfSfLYqrqrql6c5LokT6uqzyR52uA2AAAAwFjYt29ftm1bimi2bduW/fv3d1wRQD9NdV3Acq21F6xx1yVbWggAAADAFpmens7evXvz/ve/P3v37s2OHTu6Lgmgl3p1ZDYAAADAJHrGM56RhzzkIXnWs57VdSkAvSXMBgAAAOjYBz7wgfzt/8/e/cdXedf3/3++QqiU4lY4kP4Ah2Kc332HUyw6B7WVUIlIp2K33epJqy7VasVOtw8wDN0+6qe2DNGvrp/PUqjNZ7VN2m22OE1KE5PQtbRrJ1i1+GtGNA5KCxyYKwVbkry/f5yTLOdwckhCrrzP9b4e99uNW/NKrnPO69VzTnKd1/X+cfKk2trafKcCAGWLZjYAAAAAAIBHmUxGHR0dcs6po6NDR48e9Z1SZDKZjNauXRt0jQCiQzMbAAAAAADAo5aWFvX390uS+vv71dzc7Dmj6LS0tGjv3r1B1wggOjSzAQAAAAAAPOru7s5rZnd3d3vOKBpJGoEOIBo0swEAAAAAADxasmRJyTgULS0tGhgYkCQNDAwEPTqb5VSAaNDMBgAAAAAAKCNm5juFSHR3d6uvr0+S1NfXF+wIdInlVICo0MwGAAAAAADw6PHHH8+LH3vsMU+ZRKumpkaVlZWSpMrKStXU1HjOKBqZTEYPPfSQnHN66KGHGJ0NTCCa2QAAAAAAAB4lpcmbTqdVUZFtRVVUVKiurs5zRtFoaWnJG4HO6Gxg4tDMBgAAAAAA8CgpTd5UKqUVK1bIzLRixQrNmjXLd0qR6OzsLBkDGD+a2QAAAAAAAB4lpckrZRv3CxcuDLZhL2lolP1IMYDx490EAAAAAADgWTqdVm9vb9BNXinbuN+yZYvvNCJ1/PjxkjGA8WNkNgAAAAAAgGeDTd6QR2Unxfz580vGAMaPZjYAAAAAAAAwQdavX58Xb9iwwVMmQHhoZgMAAAAAAHiWyWS0du1aHT161Hcqkerp6dHq1au1b98+36lEprq6emg09vz587VgwQLPGQHhoJkNAAAAAADgWUtLi/bu3avm5mbfqURq8+bNOnHihDZt2uQ7lUitX79e06dPZ1Q2MMFoZgMAAAAAAHiUyWTU3t4u55za29uDHZ3d09Oj3t5eSVJvb2/Qo7NnzpypV7/61Tr//PN9pxKppMwoQPmgmQ0AAAAAAOBRS0uL+vr6JEl9fX3Bjs7evHlzXhzy6OykjLRPSp0oHzSzAQAAAAAAPOrq6pJzTpLknFNXV5fnjKIxOCp7pDgUmUxGHR0dcs6po6Mj2FHLSakT5YVmNgAAAAAAgEdVVVUl41DMmDGjZByKlpYWDQwMSJIGBgaCHbWclDpRXmhmAwAAAACAspWENXmfe+65knEoBpdSGSkORXd3d96yMd3d3Z4zikZS6kR5oZkNAAAAAADKVhLW5L3gggtKxqG44oorSsahqKmpKRmHoqamRpWVlZKkysrKYOtEeaGZDQAAAAAAylJS1uR99tlnS8ahSKfTec3Puro6zxlFY8mSJXnxpZde6imTaKXTaZmZJKmioiLY5xPlhWY2AAAAAAAoS0lZk3fq1Kkl41CkUim94x3vkJnpHe94h2bNmuU7pUhs3bo1L25sbPSUSbRSqZQuvvhiSdJFF10U7POJ8kIzGwAAAAAAlKWkrMl7/PjxknFI0um0Fi5cGPQo3t7e3pJxKDKZjJ555hlJ0jPPPBPszAmUF5rZAAAAkyAJm1cBADDRampqVFGRbV1UVFQEuybv/PnzS8YhSaVS2rJlS9CjeJPyfCZl5gTKiznnfOcw4RYvXux2797tOw0AAIAht912m9ra2rRq1SrdeOONvtMBACAWMpmM0un0UHzvvfcG2QTt6enRmjVrhuLGxkYtWLDAY0ZjU1tbG/ljtLe3R/4YEyXuz+dorV69WidOnBiKp0+fru3bt3vMCHFlZnucc4tHc2xl1MlMFDP7c0kfkuQkPS3pT51zv/abFQAAwJkVbl5VV1cX5AdxAAAm2rFjx/Li//zP/wzyb2h1dbXmzp2rAwcOaN68ebFrfI610VxbWxur5vRYVVdXa/78+ert7dX8+fNj93yO1pIlS9TZ2ZkXA1GLxTIjZjZX0p9JWuycWyhpiqSr/WYFAAAwOkzBBABgfDZv3pwXb9q0yVMm0RtseIba+Eya9evXa/r06dqwYYPvVCaNmflOAQkQi2Z2TqWkc82sUtJ0Sc94zgcAAGBUkrJ5FYDyxtr9iKMkbaT3xBNPSJKeeOIJ3qcBqK6u1vbt24O+OPH444/nxY899pinTJAksWhmO+cOSNoi6ZeSDkr6lXOuw29WAAAAo1NTU6PKyuzqbpWVlcFuXgWgvLW0tGjv3r3MDkGszJgxo2QcipaWlqEL36dOneJ9iljgHBc+xKKZbWYzJb1b0qskXSzpPDO7puCY681st5ntPnz4sI80AQAAikqn06qoyJ52VVRUqK6uznNGAJKmcO1+Rn0iLk6dOlUyDkVXV5ecc5Ik55y6uro8ZwScGee48CEWzWxJV0j6uXPusHPulKQHJOWtKu+c2+acW+ycWzxnzhwvSQIAABSTSqW0YsUKmZlWrFgR5MZVAMoba/cjri688MKScSiqqqpKxkA54hwXPsSlmf1LSW8xs+mWXU1+uaQfec4JAABg1NLptBYuXMiIFQBesHY/4uq5554rGYfi0KFDJWOgXHGOi8kWi2a2c+5JSV+T9B1JTyub9zavSQEAAIxBKpXSli1bGLECwAvWNUVcXXDBBSXjUCxfvrxkDJQrznEx2Sp9JzBazrn/Kel/+s4DAAAAAOImnU6ro6NDEuuahiSTyejWW29VQ0NDsI2kpIzMXrJkiVpbW4fiSy+91GM2GEltbW3kj9He3h75YwBxFptmNgAAAABgfFKplC677DJ1dnbq8ssvD7bxmTQtLS3au3evmpubdeONN/pOJxIXXHCBent78+IQbd26NS9ubGzUtm1MSC83Y20019bW0pwGJlgslhkBAAAAAEwM55zvFDABMpmMOjo65JxTR0eHjh496julSCRlLenhDftiMQAgi2Y2AAAAAAQuk8nokUcekSQ98sgjwTY+k6SlpUUDAwOSpIGBATU3N3vOKBpLly7Ni0NdfmP+/PklYwBAFs1sAAAAAAhcUhqfSdLd3a2+vj5JUl9fn7q7uz1nNDlCnVmwfv36vHjDhg2eMgGA8saa2QAAwKskbF4FAL4Va3yGusZyUtTU1Oihhx5SX1+fKisrVVNT4zulSDz22GOnxevWrfOUzdiNd8PAG264YVTHsR4zgKShmQ0AALxKwuZVAOBbTU2N2tra5JyTmQXb+EySdDqtjo4OSVJFRYXq6uo8ZxSNqqqqvPWjq6qqPGYzdmNpNvf09GjNmjVqbGzUggULIswKAOKLZUYAAIA3Sdm8CgB8W7ly5dDyDM45rVq1ynNGOFupVEorVqyQmWnFihXBzm567rnnSsYhqa6uliQa2YiVTCajtWvXch6PSUMzGwAAeMMargAwOXbs2CEzkySZmdra2jxnhImwcuVKnXvuuUFfnLjgggtKxgD8Gj7LEpgMNLMBAIA3Sd28CgAmW3d3d97IbH7fhmHHjh06efJk0BcnDh06VDIG4A+zLOEDzWwAAOBNTU2NKiuzW3iEvHkVAPiWpN+3SZnynpQm0vLly/NmFSxfvtxzRgAGMcsSPrABJAAAmHC1tbVjvk1fX59aW1vV2tp6xmPHspkSACA5mwVKydlYuFgTKcR60+m02tvbderUKVVWVgb92gXiptgsyxB/D6G80MwGAAATbizN5ttuu02tra268sorOfkF4EUmk9Gtt96qhoaGYDfRG9wssK2tLejNAgtHK9fV1QVba1KaSKlUSpdffrk6Ozt1+eWXB/t8AnFUU1Ojhx56SH19fcHP+kH5YJkRAADgVTqdliRGWgHwJimbV6XTaS1cuDDo37dJmvKepKVjBg0uNwKgPKTTaVVUZFuLoc/6QfmgmQ0AALxKpVKSxEgrAF4kZd1hKfv7dsuWLUH/vk3SxsJJaSJlMhk9/PDDkqSHH3446PcoEDeDs37MLOhZPygvNLMBAAAAJFaSRvImQZJGKyelidTS0jJ0geLUqVO8R4Eyk4RZPygvNLMBAAAAJFaSRvImQVJGKw9auXKlzj33XK1atcp3KpHp7OwsGQPwKwmzflBeImtmm1mFmS0ys1VmVmNmF0T1WAAAAAAwHkkayZsESRmtPGjHjh06efKk2trafKcSmcH350gxACBZJvyvgJm9WtJfSrpC0k8lHZY0TdJvm160Wq0AACAASURBVNkJSVsl3eWcG5joxwYAAJhMtbW1kd5/e3t7pPcfhZ6eHq1bt05f+MIXtGDBAt/pRCaTyejWW29VQ0ND8M2y0KXTaXV0dEhKxkjeJEin0+rt7Q3+uSxc772uri7I30fHjx8vGQPwi3MiTLYoLmneLKlR0kecc274D8ysSlJa0rWS7orgsQEAACbNWJvNtbW1sWxQj8XmzZt14sQJbdq0Sdu2bfOdTmSampr09NNP684779S6det8p4OzMDiSt62tLREjeZNgcMp76Iqt937jjTd6zmrizZ8/X729vXkxgPLR0tKivXv3Bvs7COUnimVGvuyce6SwkS1JzrlDzrkvOedoZAMAAASmp6dnqOHQ29urffv2ec4oGplMZmhd5e7ubh09etRzRjhbbF6FOErKeu9/+Id/mBe/5z3v8ZQJgEKFM0Q4J8JkiKKZ/XcR3CcAAADK3ObNm/PiTZs2ecokWk1NTXmjIe+8807PGeFsJWXzqkwmo7Vr19JsCERS1ntvamrKi++44w5PmQAo1NLSov7+fklSf3+/mpubPWeEJIhsA0gAAAAky/Bp4MXiUOzcubNkDJSr4VPBEX/pdFoVFdmP9CGv937ixImSMQB/uru785rZoc4QQXmJopm9wMy+MdK/CB4PAAAAZaBwHdNQ1zU1s5IxUI6YCh6ewfXezYz13gF4sWTJkpIxEIUomtmHJX2hxD8AAAAEaP369Xnxhg0bPGUSrbe97W158bJly/wkAoxBsc0CEX9JWO99zpw5eXFVVZWnTACcCRf4MRmiaGY/75z7l5H+RfB4AAAAKAMzZ87Mi88//3xPmUSrvr4+b2p/fX2954yAM0vKZoEIz6c//em8+DOf+YyfRACc5vHHH8+LH3vsMU+ZIEmiaGb/IoL7BAAAQJlraWnRlClTJElTpkwJduRnKpUa2mht+fLlTO1HLCRls8CkScI66NXV1Zo2bZokadq0aVqwYIHnjAAMqqmpGRqNbWb8bcGkiKKZ/adm9prBwMz+2Mzen/t3QQSPBwAAgDKQpE2A6uvr9brXvY5R2YiNpGwWKEk9PT1avXq19u3b5zuVSCVlHfRMJpP3tyXUOoE4WrlypZxzkiTnnFatWuU5IyRBFM3sz0taOiy+VdKbJF0madzzgczsfDP7mpn92Mx+ZGZ/cJZ5AgAAYAIlaeRnKpXSli1bgh+VnclktHbtWppHAUjSZoGbN2/WiRMntGnTJt+pRCop66C3tLTkNctCrROIo+3bt+fFDzzwgKdMkCRRNLPfJOmuYfHzzrkbnXMfkrTwLO73y5Iecs79P5JeL+lHZ3FfAAAAmGBJGvmZFElYwiBJkrBZYE9Pj3p7eyVJvb29QY/OTso66EmpE4ijhx9+OC/euXOnn0SQKFE0syvd4GXTrGuHfT2uXYDM7DeUHdl9pyQ5515yzv3n+FOceIxaAQAASZekkZ9JkMlk1N7eLuec2tvbgz7PTcq5fBJmFGzevDkvDnl0dlJmwySlTiCO8tt/p8chScq5QhxE0cweMLMLBwPn3F5JMrO5kgbGeZ8LJB2W9H/N7Ckz+4qZnXf2qU4cRq0AAAAkY+RnUrS0tOSNhgz5PLepqUlPP/20mpqafKeCszQ4KnukOCTpdDpvmZFQf+8y6wcoX8uWLSsZh4S+X/mIas3sb5rZZWb28ty/yyV9Pfez8aiU9EZJjc65RZJekLRh+AFmdr2Z7Taz3YcPHz6b/Mds+KiVkDfeAAAAOJMkjPyUkjE6p6urK2+d2q6uLs8ZRSOTyQwtW9DV1RX0c5qE1+38+fNLxqEJeRTkIGb9AOWrcKbEFVdc4SmTaCVlw924mPBmtnPuHkl/JelmSb+Q9HNJn5X01865u8d5t/sl7XfOPZmLv6Zsc3v4425zzi12zi2eM2fOOB9mfIaPWjl16hRXaQAAAAKXhNE5VVVVJeNQNDU15Y1uDXl0dhJet+vXr8+LN2zYMMKR8Td8Y8SQN4CUmPUDlKutW7fmxY2NjZ4yiVZSNtyNi8oo7tQ595Ckhybw/p41s/8ws9c6534iabmkH07U/Z+tYqNWbrzxRs9ZAQDiLJPJ6NZbb1VDQwMjkIAyUzg6p66uLsj36aFDh0rGoSi2edXatWv9JBOhwtmkob5uZ86cmReff/64tm2KhcLZEnH7HFpbWzvm27zvfe8b9bHt7e1jvn8AY5OUpZ2KbUQbp9+3YxGHz6ET3sw2s5sk/Z1zruiYezOrkTTdOdc6xru+UVKzmZ0jaZ+kPz27TCdOVVVV3hs21FErAIDJM3z0XKgnSkBcFRudE+L7dPny5Wpra5NzTmam5cuX+04pEknZvKrYbNIQX7ctLS2qqKjQwMCAKioqgq1Tiv/n0LE2m2tra2lQA2Vm/vz5eb+HQl3aqaamRg899JD6+vqC34g2Dp9DoxiZ/bSya2b/WtJ3lN24cZqk10h6g6ROSbeM9U6dc9+VtHgC85wwSRm1IsXjCg0AxF1SRs8hPsYzem4s4tacSMronHQ6rfb2dp06dUpTp04Ndnr/smXL1NnZmReHKCmzSbu7u/MuNoX6/pSS9TkUQHl63/vep02bNg3F11xzjcdsopNOp9XR0SEp7I1o4zL7cMKb2c65f5b0z2b2GklLJV0k6b8k3SPpeufcyYl+TN+SMmpFiscVGgCIu6SMnkN8MHouX1JG56RSKdXW1qqtrS3oTdfq6+uHGqAVFRW67rrrfKcUibiP4h2tpLw/pezn0NbW1rwYACbTvffemxffc889uuyyyzxlE51UKqXLLrtMnZ2duvzyy4M9J4rL7MMJ3wBykHPup8pu1Pi3zrkvOefaQ2xkS9krNBUV2f+VSbpCE/LurUnY6R1A+So2eg5A+UjKuZ+UjE3XUqmUli5dKklaunRpsB9Qn3vuuZJxKJL0/lyyZElefOmll3rKBEBSJWXN7OFCXY5MKj77sBxF0sw2s4+Z2S8l9Ur6pZn1mtnHoniscpBKpXTuuedKks4999xgT4CTtHtrU1OTnn766aB3s5do2gPlqnC0XKij54C4SqVSWrFihcws6BHLUrbWLVu2BF2jJL300kuSsrNhQnXBBReUjEORpPfn1q1b8+LGxkZPmQBIqsI1skNdMzuTyQxtGP3www8H20OpqamRmUmSzKxsZzdFtQHkEklvc87ty31vgaQvm9ks59zNE/2YvvX09Oj48eOSpOPHj2vfvn1asGCB56wmXlLWh8xkMkNXn7q6ulRfXx/sSXBSlo1Jylrv1BmOZ599tmQMwL90Oq3e3t6gR30mRSaT0ZNPPilJeuKJJ3T06NEg/74k6W9LUt6fSRwRCWDyjGfPlN7e3lHfLk5L0g1fBrKvry/YHsrKlSuHlq9yzmnVqlWeMyouig0gr5X0eufcrwe/4ZzbZ2Z/Iul7koJrZm/evDkv3rRpk7Zt2+Ypm+gsWbIkb3OcwemYoWlqasobgd7U1KS1a9d6zmrixWVh/4mQlKY9dYZj6tSpevHFF/NiAOVlcMRy6Hp6erRu3Tp94QtfCHKwhnT6aNbGxkZt3LjRUzbR4W9LeCorK4eaK4MxAEyU0Tabr7/+evX29mr+/PlB9sIk5fXCBuMQP4tu3749L37ggQfKsh8WyTIjwxvZw753UtJAFI/nW1KviIe6TtDg1JFBO3fu9JNIxJKybExS1nqnzrAMzvYZKQbgX1KW6rrlllt04sQJfe5zn/OdSmR27dqVFz/66KOeMolWkv62DL/wHbLhjexiMQBMhvXr10uSNmzY4DmT6BReLAz14mFc+mFRNLP3m9lp2yjnvncwgsfzLilrBD3++OMl41AUNulDbdrHZWH/s5WUpj11hmXu3Ll58bx58zxlAmAkSWiW9fT06MCBA5Kk/fv3a9++fZ4zikZSzv2S8pklk8movb09+Avf0unnC4UxAEyG6upqSQp2BpeUnAvCcTkniqKZ/WeStprZ35vZjWb2cTO7S9JWSR+P4PG8G7wKNSjUq1GFu2UXxqFYtmxZyTgUcVnY/2wlpWlPnWEpPBEM+cQQiKOkzBK55ZZb8uJQR2cnpSGYlM8sw9c1PXXqVNAXnArPD1796ld7ygQAwpaUC8Jx6YdF0cx+UdIHJT0i6ZWSFuS+rpd02vIjIaiurh56Ic+fPz8xTYfBRmho6uvrVVGRfWtUVFTouuuu85xRNFauXDl0la2cF/Y/WzU1NUNTgCorK4Nt2lNnWPbs2ZMX796921MmAIpJyiyRwVHZg/bv3+8pk2itWbMmLw5xDcwk6erqyjvH7erq8pxRdDhfAIDJkZQLwqtXr86Lr7rqKk+ZlBZFM/tLkv7LOdfknPsfzrm/cM7dKelE7mdB+shHPqKKigrdcMMNvlOJTOGyIo899pinTKKVSqWGNrdcunRpsJsi7tixI29kdltbm+eMopFOp/MuToS6qz11hqWmpkZTpkyRJE2ZMiXYpj0QV0mZJZIUhee4hWtoh6LYpvUhqqqqKhmHpHCm7OBnGADAxKqurh6auTVv3rxgB7HGpU8UxYrlr3TOfb/wm8653Wb2yggeryw8/vjjcs5p165dWrRoke90IlFTU6MdO3aov78/Mc2VUEefS9kP4sNHrXR3dwc5EimVSmnFihVqa2vTihUrgr04QZ1hSafT6ujoGPp9G2rTHig3tbW147rdiRMnRn3b9vb2cT2GD29961vzNkN861vf6jGb6BRejAj1nCgpm9Y/++yzJeOQvPjii3nxr38d5ERoACgLVVVVOnDggObMmeM7lcjEpU8URTN7WomfnRvB43lXuG5iXV1dkA2WdDqtBx98UFL2RR1qcyWTyQyNOt+1a5eOHj0a5PNZU1OjtrY2OeeCXjNbyi6p0t3dHexSKoOoMxxJadoD5Wa0jeZMJqMPfvCDeumll3TOOeforrvuCvJ9esMNN+Q1sz/2sY95zCY6NTU1euihh9TX1xf0Elbz58/Pa2CHut7n1KlT85q8U6dO9ZhNtApnFRTGAICJkclk9NRTT0mSnnrqqWD7REuWLFFnZ+dQXK4zfqJoZn/bzD7snLtj+DfN7DpJe0a4TawVWzexHK9cYHSampryns+mpiatXbvWc1YTb+XKlWptbZUU9prZUnaqzMmTJ9XW1hb0e5M6w5JOp9Xb2xvshUMgzgYvOLW2tgZ/wcnMhi58x9FYR9v39fWptbV16BzpTOI00n79+vV564OHut7n8ePHS8YAAIxVY2NjXvx3f/d3uummmzxlM3kGR2mXmyia2Z+UtN3M6vTfzevFks6RtHrEW8VYsXUTQ2ywtLS05K2dE2rT/uGHH86Ld+7cGWQze8eOHXlxqI3BpMycoM7wpFIpbdmyxXcaAEaQTqfV2toa9AWnlpaWvDiO536jbTbfdtttam1t1ZVXXhm7Gkerurpa06dP14kTJzR9+vRg1/usrKwc+mw2GIeq8CJTXC86AUC5Gz5TrVgcirjM+JnwDSCdc88555ZI+oykX+T+fcY59wfOuSAXLKupqclr8oY6NbG7u1v9/f2SpP7+/mA3Oyq88lSuV6LOVrH1IUNUbOZEiKgTACZXKpWSpGAvqElSV1dX3rqJXV1dnjOKTjqdlqSgL05kMhmdOHFCUnad96NHj3rOKBrDG9nF4pAkqVYAQPQK+5nl2t+c8Gb2IOfcTufcbbl/YXbJclauXJl3oh/qcg01NTVDIxtCXk9w2bJlJeNQFO5+XhiHotjMiRBRJwBgolVVVZWMQ5KEixOFU6QL41DMnTs3L543b56nTKI3Y8aMkjEAYGIk5W/LypUr8+Jy7W+GO+dqEu3YsSNvPcFQl2tIp9Pq6OiQJFVUVAQ7cqW+vl7d3d0aGBhQRUWFrrvuOt8pTYpQpyUmZVMn6oyPsa7fOlZxWr8VQHk7dOhQyRjxsmvXrrw41CnSCxYs0IEDB/LiUDU0NKihoWEoTsL6rQDgQ0NDQ96+Exs3bvSYTXTi0t+kmT0Buru780Zmh7pm9uBmR21tbUFvdpRKpVRTU6POzk7V1NQEW2fh2kePPfZYkGuDp9PpoeaemQV7ESYpF5tCqHMszeba2lqa0wC8Wb58udra2oY+0Cxfvtx3SjgLSVlKb/fu3Xnxt7/9bU+ZjN94L3yPdlNPzi0AYGx+9atflYxDEZf+Js3sCVBTU5N3oh/HkYKjtXLlSnV3d5ftVIOJsnr1aj3++OO66qqrfKcSmRBGuI5GKpXSxRdfrN7eXl188cXBXpxI0sWmJNQJAFEaT6PMOafW1la1traO6niaZfBl1qxZeSOz43iuMJb3z549e9TQ0KBNmzZp0aJFEWYFAMl1yy235MU333yz7r//fk/ZRCcu/U2a2RNg5cqVQyf2Ia+ZLWWnHJw8ebJspxpMlCTUOXzEclxHuI5GJpPRM888I0l65plndPTo0Vh+qBmNJUuW6MEHH9Sll17qO5VIJeWiGgBEZSyNsttuu02tra268sorgz0nQliGN7KLxaG55JJLJIlGNgBE6Pjx4yXjUMSlvxnZBpBJsn379rz4gQce8JRJtDKZjDo6OuScU0dHR7A7oGcyGbW3t8s5p/b29mDrTKVSQxs5zZkzJ9gGb0tLS96Ggc3NzZ4zis7WrVs1MDAQ7IZOg7Zv364TJ04E+7sWAMpJOp2WpGAvegMAAJxJZWVlyTgUO3bsyIvb2to8ZVJamP/3J9nDDz+cF+/cuTPItYdbWlrU398vServ71dzc3OQI3SKNT9DrDMpI5a7urry1nzq6uoK8vns6elRb2+vJKm3t1f79u0LcsOjTCaj7u5uSdnntr6+PsjXLQCUi1QqJSmeSzUg3+CGTsNjACjlmvS1OpyJbvPfqDZGn5Oq0j0td0dy30imwr+Zof4N7erqOi0ux/4JzewJkJTNVLq7u/Oa2eW6EPzZSkrzs6mpKa/OO++8U+vWrfOc1cQLYd3E0di8eXNevGnTJm3bts1TNtFpamrSwMCAJGlgYEBNTU1BXjwEAGCiTZ8+XS+88EJeHDfjbXyN9nas9Q7kO5w5pJuvjl9T+Kb7rvWdAgLzspe9TKdOncqLQ1RVVTU0SG4wLkc0syfA4sWL9eSTT+bFIVqyZIk6Ozvz4hDF5c17tnbu3HlaHGIz++DBgyXjUAx/zRaLQ5GUmTAAAEy04Y3sYnEcjKbZ3NPTozVr1gzFjY2NQc5WAwBMnqSsmf3cc8+VjMsFa2ZPgP379+fFoW4y8vzzz+fFob55Dx06VDIORVKmyVRUVJSMQzF37ty8eN68eZ4yiVZSZsIAADDRpkyZUjIORXV19dB50bx582hkAwDO2kUXXVQyDsVv/MZvlIzLRZhdnUlW2LwubG6HYvjoc0l64oknPGUSreXLl5eMQ/G2t70tL162bJmfRCKWlDoLP6iF+sGt8PkL9fkEAGCiDS4XOFIckoaGBknSxo0bPWcCAAhBUgZRxWVwJ8uMTIALL7xQzz777FAc6hWapFi5cqVaW1uH4lWrVnnMJjr19fXq7u7WwMCAKioqVF9f7zulSCSlzj179uTFu3fv9pRJtFavXp233NFVV13lMRsAAFCOqqurJYV7cR/AxGKjS5zJ8J6fFO7ypXFBM3sChLo8Q6HKykr19fXlxSHasWPH0G7vZqa2trYgN4BMpVJ605vepCeffFJvfvObg90YMZVK6fWvf72eeuopLVq0KNg6a2pq8i7C1NTUeMwmOtu3b8+L77///iDXegcAAAAwOQ5nDmnryrt8pzFmH9nxAd8pJMbcuXPzVmUIdVnPuIhVN9LMpkjaLemAc+5K3/kMSsoGc8Mb2cXiUHR3dw9NIXHOqbu7O8hmtvTfmwSGulngoB//+MeSpB/+8IeeM4nOkiVL8prZl156qcdsotPd3X1aTDMbAAAAk6mu7lodORK/kbyzZ1epuZmRvMBYLViwIK+Z/apXvcpjNohVM1vSJyT9SFJ5rkAeuKSMzF6yZEneMgZLly71mE10enp6hqbKHDx4UPv27QtyKuaePXt08uRJSdLJkyeHRmiHZuvWrXlxY2Ojtm3b5imb6LABJAAAAHw7cuSQPlnf7DuNMftSU53vFIBYKlzWszDG5IrNBpBmNk/SKklf8Z1LUiVlZPaLL75YMg7FLbfckhd/7nOf85RJtG6++ea8+LOf/aynTKJVOLo+1NH2FRUVJWMAAFDcwoUL8+LXve51njIBACBeLrnkkpIxJlecugBfkrRe0oDvRAoVrpkd6hra06dPLxmH4vHHH8+LH3vsMU+ZRGv4FBlJ2r9/v6dMonXixImScSgKZ0qEOnNi2rRpJWMAAFBcJpPJi48cOeIpEwAA4mXfvn158c9//nNPmUQrLn2FWDSzzexKSYeccyOO4zez681st5ntPnz48CRmJ02dOrVkHIqkNAX7+/tLxkA5SsrMiRdeeKFkDAAAikvKPj8AAEy0pAwGLFSug3Vj0cyWtFTSu8zsF5Luk1RjZvcMP8A5t805t9g5t3jOnDmTmtyKFStKxoiXpIy0nzJlSsk4FL//+7+fF7/lLW/xlEm05s+fXzIORVLqBAAAAACUh6R+Di3XParKc7x4AefcpyR9SpLM7G2S1jrnron6cce7g3Bra6taW1vPeFx7e/u47h/RMrO8N2yozexly5blbXRZU1PjMZvofOITn1A6nc6LQ7R+/XqtWbNmKN6wYYPHbKKTlDoBAAAAANEbT++vt7d31LeLU+8vLjO+Y9HM9mUsL7jbbrtNra2tuvLKK3XjjTdGmBWidtFFF+VNIbnooos8ZhOd+vp6dXV1yTknM1N9fb3vlCIzeIEi1AsTklRdXa3zzjtPL7zwgs477zwtWLDAd0qRmDlzZl58/vnne8oEAAAAABB3o+39XX/99ert7dX8+fO1bdu2iLPyY8aMGTp+/HheXI5i18x2zj0s6WHPaZwmnU6rtbVVdXV1vlOJzIUXXqhnn312KA61yXv06NGScShSqZQuvPBCHTx4UBdeeKFmzZrlO6VItLS05MXNzc1BXnDKZDJD60e/8MILOnr0aJDPaWNj42nxxo0bPWWTLO+ru1pHjxyL9DHGOyPqTGbNnql7m+8b1bFX171Px45E+3s/qjpnzp6l+5rvjeS+AQAAgCQbnCUc8uzghoYGNTQ0DMU33XSTx2xGFrtmdrlKpVKSFGTzaNCxY/lNjFCbvIsXL9ajjz46FL/pTW/ymE10MpnM0MY/Bw8eDLb5OTj6XMqu99TV1RVkM7upqSkvvvPOO7Vu3TpP2URn165defHw9yqidfTIMV380XjObnjm9tE34Y8dOaopNyyMMJvoHGvc6zsFAJ6M9yJZiFOkAQCIQnV1tSTFdhb0eM4VxtK4n8xzBZrZGLWpU6fqxRdfzItDtG/fvrz4Zz/7madMolXY/GxqatLatWs9ZROd888/XydPnsyLQ9Td3X1aHGIzu3ADinLdkAIAgMk0mg+QO3fu1KZNm4bijRs36rLLLosyLQAAUCZG22zes2ePGhoatGnTJi1atCjirManwncCiI/h6+YUi0MxfL3sYnEoCpufXV1dnjKJ1uDo85HiUAwMDJSMQzFlypSSMQAAKG7ZsmWqrMyOZaqsrKSRDQAATnPJJZdIUtk2siWa2RiD6dOnl4xDMXiSP1IciqQ0PxGW/v7+kjEAABjZ4Cy8v/zLv/ScCQAAwPjQzMao/frXvy4Zh6Kvr69kDJQjMysZhyIpdQIAEIVly5ZJEqOyAQBAbNHMxqgxkjcs5513Xsk4FElZluLSSy/Ni9/61rd6yiRaSakTAAAAAACcLsz1ExAJM8vbbI0RkfGWlOUali1bps7Ozrw4RDfccIMeffTRvDhEN9xwg3bt2iXnnMws2DoBAADiJl13rTJHDkX6GLW1tZHcb2p2lVqa747kvgEAE4tmNkZteCO7WByKysrKvKVFQl0z+4orrlBra2teHKL6+vq8ZvZ1113nMZvopFIpLVy4UHv37tXv/d7vadasWb5TikQqldLv/u7vau/evXrd614XbJ0AAABxkzlySH/8kXg2hP9p67W+UwAAjFKYXTrgLCRlzeyVK1fmNbNXrVrlMZvopFIpTZkyRf39/ZoyZUrQzc99+/ZJknp6ejxnEq2f/exnkqSf/vSnnjMB4u3qurSOHclEdv9RjZ6bOTul+5pbIrlvAACQ76b7aPQDKC80s3FWHzZHc9v29vZx378P06ZNy9vcctq0aR6zic59992XF997773auHGjp2yis2fPnqElVPr7+/XUU09p0aJFnrOaeHv27NGJEyckSSdOnAi6zpMnT0qSTp48GWydwGQ4diSjyo/Gb1bOsds7z3wQAACYEDdfHb/R9jTgi7s2fY0OZQ5Hdv9RDWSoSs3R3S33RHLfiCea2Rh1s7mnp0dr1qwZihsbG7VgwYKo0vJmeCO7WByKXbt25cXD11sOyS233JIX33zzzbr//vs9ZROdpNR5880358Wf/exntX37dk/ZAAAAAEA8HMoc1l0rvuw7jTH7QMcnfKeAMkMzG6NWXV2tuXPn6sCBA5o7d26QjewkScoa6MePHy8ZhyIpdQ6OPh8pBgAAAICx+siOD/hOAcAo0czGmDQ0NGjNmjW66aabfKcCjEpSNvRMSp0AAAAAMNG2rrzLdwpjRgMeSUW3A2NSXV0tSYzKRmwkZQT6wMBAyTgUFRUVebVVVFR4zAZAHLDRJQAAABAOmtkAgkYzOyw1NTXq7OzMiwGglGNHMqq8/irfaYzZsW3h7XsAACH5UlOd7xQAIJFoZgMIWlVVlZ599tm8OERTpkxRf39/Xhyi1atX5zWzr7oqfg0qAMD4XV1Xp2NHjkR2/9GNtJ+t+5qbI7lvAH58sj5+72ka8ABCQDMbKHDeeefphRdeyItDNGPGjLxNAmfMmOExm+gcPny4ZByKJUuW6NFHHx2Kly5d6jGb6Gzfvj0vvv/++7Vu3TpPY4voZQAAIABJREFU2QAAJtuxI0d0zodv8J3GmB27o9F3CgAAAEGgmQ0U2LhxoxoaGobiv/qrv/KYTXROnjxZMg5FUpbfGH5hQpKef/55T5lEa+fOnafFNLMx0fob9/pOARgzRiwD5et9ddfq6JFDkT5GVO/RWbOrdG/z3ZHcNwAA40EzGyhwySWXDI3OPu+887Ro0SLfKUVi+JIUxeJQJGXN7KeeeqpkHIqkvG7h15QbFvpOYVxowifbsSNHNPXD7/edxpgdu+OrvlMAInf0yCG99qNf8Z3GuPzk9g/5TgEAgDw0s4EiNm7cqJtuuinYUdkAMB7P3B7mxSAAAAAAQDzQzEZijGfq3YYNG0Z9bHt7+5jvH9Ezs7zR2GbmMZvoVFRU5C2hUlFR4TGbZEnXXa3MkWOR3X9U04YlKTV7plqa7xv18Rd/NJ7vH5rwAFCerq67RseORLefSZR/Q2fOnqP7mu+J7P4BAEBxNLORGGNtNtfW1tKgDsC5556rEydO5MUhSsra4OUoc+SYLqv3ncX4PNIUXRMeAIAzOXbksF5+/a2+0xiXY9s+5TsFAAASiWY2EJizGYEy2tvGqck/vJFdLEb5GO9rN8TXLQAAQBz909ZrfacAAAgczWwgMKNt2H3+859XZ2fnUPz2t79da9eujSotRGzatGn69a9/nRfHzWheuz09PVqzZs1Q3NjYqAULFkSZFgAAAEbpjz9yt+8UxoUmPADEB81sIKHq6+vV3d2tgYEBVVRUqL4+puskQJLyGtnF4lBUV1dr7ty5OnDggObNm0cjGwAQpKvr6nTsyJHI7j/ataRn677m5sjuHwCAUq5NX6NDmXjux1CVmqO7W9iP4UxoZgMJlUqlVFNTo87OTi1fvlyzZs3ynRIwKg0NDVqzZo02btzoOxUAACJx7MgRnfvh9b7TGJdjd2z2nQIAIMEOZQ7rq+/8tO80xuX9D37adwqxkKhm9rXpOh3KRDfCQYruCk1VarbubmGEAyZWfX29Ojs7gx6V/bKXvUwvvvhiXhyiOXPm6PDh/776XFVV5TGbaFVXV0sSo7KBCdB3e+eZDwIAAABQVqLucUY7Av3sepyxaGab2SskfVXShZIGJG1zzn15rPdzKHNE97wnnmthXfP1eK49hvKWSqUkKehR2TNmzMhrZr/85S/3mE10Kivzf51PmTLFUyYA4qTyo1f4TmHMaMADAACMzwc6PuE7BUyQQ5kjuvsPP+k7jXG59ptfOqvbx6KZLalP0v9wzn3HzF4uaY+Zfcs590PfiQEob5lMJi8+EuH6kz4dPHiwZAwAAOLlJMt1AAAm2F0rxjwu1Dsa8CgUi2a2c+6gpIO5r583sx9JmiuJZjYASKqoqNDAwEBeDAAA4iuua2bThC/uJ7d/yHcKAAAEIRbN7OHM7JWSFkl60m8mAFA+hjeyi8UAkGR92+73nQKAhHvtR7/iO4VxoQmfbHNSVbrpvvgt1TonFe7+QQBi1sw2sxmS7pf0SefcfxX87HpJ10vSb/3Wb3nIDsBkOpvNCEZ72/b29nE/BgCgfFRef5XvFMZsPA34U3d8NYJMys9LdzT6TgEAEuGeluj27qqtreXzFoBxiU0z28ymKtvIbnbOPVD4c+fcNknbJGnx4sVuktMDMMlGe+Lz+c9/Xp2d/71Z2Nvf/natXbs2qrQAAPBm6off7zuFMRtPA/6cD98QQSbRogEPAAAwMWLRzDYzk3SnpB85577oO59yd206rUMFm95NtLMZFVtKVSqlu1taIrlvJFN9fb26urrknJOZqb6+3ndKAAAAyHl+26d8pwAg4eakqvSRHR/wncaYsZzKyN7/4Kd9p4AIxaKZLWmppGslPW1m3819r8E596DHnMrWoUxGX33PFb7TGJf3f73zzAcBY5BKpbR8+XJ1dnbqiiuu0KxZs3ynBAAAgJyXX3+r7xTGhSZ8ss2eXaUvNdX5TmPMZs+m+VkMy6mE56vv/LTvFMaFJvzoxKKZ7ZzbJcl85wEgnurr69XZ2cmobAAAAABnrbmZ5icA+BKLZjYAnI1UKiVJsR2VPd5lfdjoEgAAAAAAhIRmNgCUudE0m3t6erRmzZqhuLGxUQsWLIgyLQAAAAAA4Mm13/yS7xS8oJkNAAGorq7W3LlzdeDAAc2bN49GNjBOM2fP0rHGvb7TGJeZs+M5+wQAAADA2N39h5/0ncK4nG0TPnHN7Gu+Ht3aVph816av1qHMscjuf7zLO5xJVWqm7m65L5L7RnI1NDRozZo12rhxo+9UgNi6r/neSO+/nNbBnDk7pWO3x2/j5ZmzU75TAAAUkZpdpX/aeq3vNMYlxcaISICq1Bx9oOMTvtMYs6rUHN8poMwkrpl9z3vi+ceVJnxxhzLHdMeql/tOY8w+3BZdAx7JVV1dLUmMyvbgkSbfGURv1uyZeub2eP7umjV7pu8UytJ9zS2R3XfZNe233e87jTGjaQ8gbloi3BRRKq+/LUAc3d1yT2T3zfsTkylxzWwAACbaZfW+MxifsTTh722OdjYJJ8CISlKa9gjLzNmzdeyOzb7TGJeZs2f7TgEAAASMZjYAAAAQc9nm51d9pzFmY218ZutsjCib6Iy1zvuamyPKhIswPsyaXaWf3P4h32mMyyyW3wAQM1WpOXr/g5/2nca4sKTK6NDMDtT7vx6/NTABhCVdd7UyR+K3pr0kpWbPVEvEI5EBYCIlpfmZlDoRlntZfgMAJg3LqYSPZnagvvqeK3ynMC404Yu7Jn21Dsdwo8s5qZm6h40uEytz5Jjee43vLMbngXviuTY0AABxMnP2HB3b9infaYzLzNmMngMA+FOVmq1rv/kl32mMS1Xq7JYko5kNxMDhzDHd/N5zfKcxZjc9QEMQAAAAxd3XzOg5AADG4+6W5M5WS1Qzuyo1W9d8PdopXlE526sWAAAAAAAAABBniWpmR3nVQir/KxcAAAAAAAAAEFeJamYDKG916at1JIZrg89OzVQza4MDAAAAAABEimY2gLJxJHNMf/EnU3ynMWZf/EfWBgcAAAAAAIgazewAVaVSev/XO32nMS5VqdSYb/PhtucjyASIDiPQw5KaPVOPNMXzgkZq9kzfKQAAAAAAMGo0swN0d0tLpPdfbmuD37Hq5b5TGDMa8Ml2JHNM9Veb7zTGrOm+sTdsH7gngkTKTEtzdA3+cvt9CwAAAACATzSzAQCRee81vjMYnyQ04QEAAAAAiBua2UBM3PTAS75TAAAAAAAAALyhmQ3ExM3vPcd3CmNGAx4AAAAAAAAThWY2Yq0qNVMfbovfxmtVKTZdG8kX/7HfdwqTouk+5zsFAAAAAACAWKGZjVi7u4WN10LzF38yxXcKYzaeBnw8N4CkAQ8AAAAAAPyhmQ0AiERq9kw9cE/8Zk5I2dwBAAAAAEB5oZkNAIhESzMzJwAAAAAAwMShmQ3EwJzUTN30QPxGuM4Z49rgs1Mz9cV/jF+ds8dRZ9N94dcJAAAAAAAwkWhmAzFwT0LWBm+mzrNWTnUCAAAAAABMpArfCQAAAAAAAAAAcCY0swEAAAAAAAAAZY9lRgAAAAAAADButbW1kd+mHJZTTEqd0tjzjmudiJ/YNLPN7B2SvixpiqSvOOc2eU4JAAAgEaL+4MaHGQAA4i0pf8uTUqeUrFoRL7FoZpvZFEn/R9LbJe2X9G0z+4Zz7od+MwMAAAgfH2YAAAAAlANzzvnO4YzM7A8kfdo5V5uLPyVJzrlbix2/ePFit3v37rN+3PGMQhqLcvlgSJ0TIyl1SuVRa1LqlHjtThTqnFzUOTHKpc6kSMrflqTUKSXnPUqdE4M6Jxd1ToxyqROIq6S8R8u9TjPb45xbPKpjY9LM/iNJ73DOfSgXXyvp951zHy92/EQ1swEAAAAAAAAA0RlLM7si6mQmiBX5Xl4X3syuN7PdZrb78OHDk5QWAAAAAAAAAGAyxKWZvV/SK4bF8yQ9M/wA59w259xi59ziOXPmTGpyAAAAAAAAAIBoxaWZ/W1JrzGzV5nZOZKulvQNzzkBAAAAAAAAACZJpe8ERsM512dmH5fULmmKpCbn3A88pwUAAAAAAAAAmCSxaGZLknPuQUkP+s4DAAAAAAAAADD54rLMCAAAAAAAAAAgwWhmAwAAAAAAAADKHs1sAAAAAAAAAEDZo5kNAAAAAAAAACh75pzzncOEM7PDkno9PPRsSUc8PO5ko86wUGdYqDMsSalTSk6t1BkW6gwLdYYlKXVKyamVOsNCnWGhzrD4qHO+c27OaA4Mspnti5ntds4t9p1H1KgzLNQZFuoMS1LqlJJTK3WGhTrDQp1hSUqdUnJqpc6wUGdYqDMs5V4ny4wAAAAAAAAAAMoezWwAAAAAAAAAQNmjmT2xtvlOYJJQZ1ioMyzUGZak1Cklp1bqDAt1hoU6w5KUOqXk1EqdYaHOsFBnWMq6TtbMBgAAAAAAAACUPUZmAwAAAAAAAADKHs3sMTKzd5jZT8ysx8w2FPn5y8zsH3I/f9LMXjn5WZ49M2sys0NmtneEn5uZ/W2uzu+b2RsnO8eJYGavMLOdZvYjM/uBmX2iyDGxr9XMppnZv5nZ93J1fqbIMUG8diXJzKaY2VNm1lrkZ0HUaWa/MLOnzey7Zra7yM9j/7qVJDM738y+ZmY/zr1P/6Dg57Gv08xem3seB//9l5l9suCY2NcpSWb257nfQXvN7F4zm1bw81Den5/I1fiDwucy9/PYPp/Fzg/MbJaZfcvMfpr778wRbvuB3DE/NbMPTF7WYzdCnX+ce04HzGzE3d3tDOeK5WSEOj+f+537fTPbbmbnj3DbuNf5v3I1ftfMOszs4hFuG+vX7bCfrTUzZ2azR7htrOs0s0+b2YFhf0vfOcJtY/O6lUZ+Ts3sxlwdPzCzzSPcNja1jvCc/sOw5/MXZvbdEW4b9zrfYGZP5OrcbWZvHuG2cX+Pvt7M/tWyn1++aWa/McJt4/R8Fu0lhHZeVKLOoM6LStQZ1HlRiTrjdV7knOPfKP9JmiLpZ5IWSDpH0vck/b8Fx3xM0u25r6+W9A++8x5nrZdJeqOkvSP8/J2SdkgySW+R9KTvnMdZ50WS3pj7+uWS/r3Icxr7WnO5z8h9PVXSk5LeUnBMEK/dXP5/IalFUmuRnwVRp6RfSJpd4uexf93m6rhL0odyX58j6fwQ6xxWzxRJz0qaH1qdkuZK+rmkc3PxP0r6YMExsX9/Slooaa+k6ZIqJXVKek0oz2ex8wNJmyVtyH29QdLfFLndLEn7cv+dmft6pu96xljn70h6raSHJS0e4XZnPFcsp38j1LlCUmXu678Z4fkMoc7fGPb1nw3+7im4Xexft7nvv0JSu6ReFTl3CKFOSZ+WtPYMt4vV67ZErctyf1telour4l7rSK/dYT//gqS/DrFOSR2SVua+fqekh4vcLoT36LclXZ77ul7S/wrg+SzaS1Bg50Ul6gzqvKhEnUGdF5WoM1bnRYzMHps3S+pxzu1zzr0k6T5J7y445t3KNl8k6WuSlpuZTWKOE8I594ikoyUOebekr7qsJySdb2YXTU52E8c5d9A5953c189L+pGyDZfhYl9rLvfjuXBq7l/hgvlBvHbNbJ6kVZK+MsIhQdQ5CrF/3eZGbFwm6U5Jcs695Jz7z4LDYl9ngeWSfuac6y34fih1Vko618wqlW32PlPw8xDen78j6Qnn3AnnXJ+kf5G0uuCY2D6fI5wfDH/e7pL0niI3rZX0LefcUefcMUnfkvSOyBI9S8XqdM79yDn3kzPcdDTnimVjhDo7cq9dSXpC0rwiNw2hzv8aFp6n08+LpABetzn/n6T1Kl6jFE6dZxKr1600Yq03SNrknHsxd8yhIjeNVa2lntPcecCfSLq3yI9DqNNJGhyl/Js6/dxICuM9+lpJj+S+/pakq4rcNG7P50i9hKDOi0aqM7TzohJ1BnVeVKLOWJ0X0cwem7mS/mNYvF+nNz6Hjsm94H8lKTUp2U2u0fy/iBXLTmdfpOyo5eGCqNWyS298V9IhZX8BjVhnzF+7X1L2A9vACD8PpU4nqcPM9pjZ9UV+HsLrdoGkw5L+r2WXjfmKmZ1XcEwIdQ53tYp/WIt9nc65A5K2SPqlpIOSfuWc6yg4LIT3515Jl5lZysymKzvK6hUFx8T++SxwgXPuoJQ9QZZUVeSY0GoeSWh11is7i6BQEHWa2efM7D8k1Un66yKHxL5OM3uXpAPOue+VOCz2deZ8PDdFummEaf2h1Pnbkt5q2eW4/sXM3lTkmFBqlaS3SnrOOffTIj8Loc5PSvp87nfRFkmfKnJMCHXulfSu3Nd/rNPPjaQY11nQSwj2vKhEz2QkodUZ1HlRYZ1xOi+imT02xUaHFV6tGM0xIQiqTjObIel+SZ8suCIlBVKrc67fOfcGZa8kvtnMFhYcEvs6zexKSYecc3tKHVbke7GqM2epc+6NklZKWmNmlxX8PIQ6K5WdotjonFsk6QVlp+oNF0KdkiQzO0fZk/x/KvbjIt+LVZ25xsK7Jb1K0sWSzjOzawoPK3LTWNXpnPuRslMQvyXpIWWnGfYVHBb7OschKTUHU6eZbVT2tdtc7MdFvhe7Op1zG51zr1C2xo8XOSTWdeYuqG1U8Q+keYcW+V5s6sxplPRqSW9Q9oLpF4ocE0KdUvb8aKayy1Stk/SPRWYxhVKrJL1PxS/0S2HUeYOkP8/9Lvpz5WYkFgihznplP7PsUXZpg5eKHBPLOs/QSxjxZkW+V9a1Jr3O0M6LitUZp/Mimtljs1/5VxDn6fRpQEPH5KZR/6bGNw2u3I3m/0UsmNlUZd/Ezc65B4ocEkytkpRbpuFhnT4dJITX7lJJ7zKzXyg7tafGzO4pOCaEOuWceyb330OStis7tWm4EF63+yXtHzaL4GvKNrcLj4l7nYNWSvqOc+65Ij8Loc4rJP3cOXfYOXdK0gOSlhQcE8r7807n3Budc5cpm3/haLIQns/hnhtcJiX332JT3kOreSRB1Jnb0OdKSXXOuWIfUoKoc5gWFZ/yHvc6X63sBcTv5c6N5kn6jpldWHBc3OuUc+653MCNAUl36PTzIimAOnP2S3ogt1TVvyk7G7FwY88gas2dC7xX0j+McEgIdX5A2XMiKTugIcjXrnPux865Fc65S5S9OPGzIofFrs4RegnBnReNomcykiDqDO28aBTPZ9mfF9HMHptvS3qNmb0qN4LuaknfKDjmG8r+QZKkP5LUPcKLPe6+Ien9lvUWZaeLH/Sd1FjlRjHcKelHzrkvjnBY7Gs1szmDu+6a2bnKNpV+XHBY7F+7zrlPOefmOedeqez7s9s5VzjyM/Z1mtl5Zvbywa+V3ZRib8FhsX/dOueelfQfZvba3LeWS/phwWGxr3OYUiOPQqjzl5LeYmbTc797lyu7RttwsX9/SpKZVeX++1vKfggvfF5DeD6HG/68fUDSPxc5pl3SCjObmRulvyL3vdCM5lyxrJnZOyT9paR3OedOjHBYCHW+Zlj4Lp1+XiTF/HXrnHvaOVflnHtl7txov7KbPj1bcGis65SGGkaDVuv08yIpgNdtztcl1UiSmf22spuNHSk4JpRar5D0Y+fc/hF+HkKdz0i6PPd1jU6/AC6F8R4dPDeqkHSTpNuLHBar57NELyGo86JR9kxGEpvndKQ6QzsvKlFnvM6LXBnsphmnf8quffnvyl5J3Jj73meVfWFL0jRlr6j2SPo3SQt85zzOOu9VdoreKWVPfK+T9FFJH8393CT9n9z/h6c1wu615f5P0qXKTov4vqTv5v69M7RaJf2epKdyde5VbjfwEF+7w2p+m6TWEOtUdi3p7+X+/WDY76KgXre5Ot4gaXfutft1ZafVhljndEkZSb857Hsh1vkZZU+M9kq6W9LLQnt/5up4VNkLL9+TtDyk53OE84OUpC5lP4B3SZqVO3axpK8Mu2197rntkfSnvmsZR52rc1+/KOk5Se25Yy+W9OCw2552rliu/0aos0fZ9RAHz4tuD7TO+3O/i74v6ZvKbn4U3Ou24Oe/kDQ7xDpzf1Oezj2f35B0Ue7Y2L5uS9R6jqR7cq/f70iqiXutI712Jf29cn87hx0bVJ3Kfh7do+w5w5OSLskdG9p79BO55+nfJW2SZAE8nyP1EoI6LypRZ1DnRSXqDOq8qESdsTovGvwFAgAAAAAAAABA2WKZEQAAAAAAAABA2aOZDQAAAAAAAAAoezSzAQAAAAAAAABlj2Y2AAAAAAAAAKDs0cwGAAAAAAAAAJQ9mtkAAAAAAAAAgLJHMxsAAAAYAzPrN7PvmtleM/ummZ0/yY//CzObXeLnxwviD5rZ/44+MwAAACBaNLMBAACAsTnpnHuDc26hpKOS1kT1QGZWGdV9j5WZTfGdAwAAAJKNZjYAAAAwfv8qae5gYGbrzOzbZvZ9M/vMsO+/P/e975nZ3bnvzTezrtz3u8zst3Lf/3sz+6KZ7ZT0N2aWMrMOM3vKzLZKsvEme4bH/KNhxx3P/fdtZrbTzFokPT3exwUAAAAmQtmM9AAAAADiJDdSebmkO3PxCkmvkfRmZRvO3zCzyyRlJG2UtNQ5d8TMZuXu4n9L+qpz7i4zq5f0t5Lek/vZb0u6wjnXb2Z/K2mXc+6zZrZK0vVnSO1cM/vusHiWpG+M4jFH8mZJC51zPz/DcQAAAECkaGYDAAAAYzPYLH6lpD2SvpX7/orcv6dy8Qxlm9uvl/Q159wRSXLOHc39/A8kvTf39d2SNg97jH9yzvXnvr5s8DjnXJuZHTtDfiedc28YDMzsg5IWj+IxR/JvNLIBAABQDlhmBAAAABibwWbxfEnn6L/XzDZJt+bW036Dc67aOXdn7vtuFPc7/JgXSvxsIg3eb59ynw3MzJSta6RcAAAAAC9oZgMAAADj4Jz7laQ/k7TWzKZKapdUb2YzJMnM5ppZlaQuSX9iZqnc9weXGXlc0tW5r+sk7RrhoR7J/VxmtlLSzLNIe6TH/IWkS3Jfv1vS1LN4DAAAACASLDMCAAAAjJNz7ikz+56kq51zd5vZ70j61+zgZh2XdI1z7gdm9jlJ/2Jm/couQ/JBZRvhTWa2TtJhSX86wsN8RtK9ZvYdSf8i6ZdnkfJIj3mHpH82s39TtvnOaGwAAACUHXMuqhmLAAAAAAAAAABMDJYZAQAAAAAAAACUPZYZAQAAAGImt/52V5EfLXfOZSY7HwAAAGAysMwIAAAAAAAAAKDsscwIAAAAAAAAAKDs0cwGAAAAAAAAAJQ9mtkAAAAAAAAAgLJHMxsAAAAAAAD/P3t3Hx/Vdd/7/rskASYhje1tyzw5sql80tc5uPc6cEMCGMzIkaKQ28RNe649xHGOOLVDqG97zhGUYqfuad2EUnLTtOkhJkWtnTJ2H2zygCwkowEL7MQnOOkptL25UUjU8CjYkCYEbJC07h+aUbVlaaynrT2z1uf9eukFv9Fo9NuM0Oz57d/6LQAoehSzAQAAAAAAAABFj2I2AAAAAAAAAKDoUcwGAAAAAAAAABQ9itkAAAAAAAAAgKJHMRsAAAAAAAAAUPQoZgMAAAAAAAAAih7FbAAAAAAAAABA0aOYDQAAAAAAAAAoehSzAQAAAAAAAABFryLpBOJwww032FtuuSXpNAAAAAAAAAAABbz66qvnrLU3jua+Thazb7nlFh0+fDjpNAAAAAAAAAAABRhjukZ7X8aMAAAAAAAAAACKHsVsAAAAAAAAAEDRo5gNAAAAAAAAACh6FLMBAAAAAAAAAEWPYjYAAAAAAAAAoOhRzAYAAAAAAEhYGIZqbGzU+fPnk04FAIoWxWwAAAAAAICEZTIZHT16VLt27Uo6FQAoWhSzAQAAAAAAEhSGodra2mStVVtbG93ZADACitkAAAAAAAAJymQy6uvrkyT19fXRnQ0AI6CYDQAAAAAAkKBsNquenh5JUk9Pj7LZbMIZAUBxopgNAAAAAACQoFQqpYqKCklSRUWFUqlUwhkBQHGimA0AAAAAAJCgdDqtsrL+Ek1ZWZnWrFmTcEYAUJwoZgMAAAAAACQoCALV1tbKGKPa2lpdf/31SacEAEWpIukEAAAAAAAAfJdOp9XV1UVXNgAUQDEbAAAAAAAgYUEQaNu2bUmnAQBFjTEjAAAAAAAAAICiF1sx2xjTZIzpNsYcHeZzjcYYa4y5IRcbY8yfGGM6jTH/YIx516D7PmCM+V7u44G48gUAAAAAAAAAFK84O7P/UtL7h95ojLlZ0vsk/cugm+sl3Zb7eFDS9tx9r5f0mKQlkt4t6TFjzHUx5gwAAAAAAAAAKEKxFbOttR2Szg/zqc9J2ijJDrrtQ5Kesv2+KelaY8wcSXWSXrDWnrfWXpD0goYpkAMAAAAAAJSyMAzV2Nio8+eHK6W4w5fjBBCPKZ2ZbYz5JUknrLX/a8in5kn60aD4eO62kW4HAAAAAABwRiaT0dGjR7Vr166kU4mVL8cJIB5TVsw2xrxF0iOSfme4Tw9zmy1w+3CP/6Ax5rAx5vDZs2fHnygAAAAAAMAUCsNQbW1tstaqra3N2a5lX44TQHymsjP75yXdKul/GWN+KGm+pG8bY2arv+P65kH3nS/pZIHb38Bau8Nau9hau/jGG2+MIX0AAAAAAIDJl8lk1NfXJ0nq6+tztmvZl+MEEJ8pK2Zba49YayuttbdYa29Rf6H6Xdba05K+Juljpt97JP2rtfaUpFZJtcaY63IbP9bmbgMAAAAAAHBCNptVT0+PJKmnp0fZbDbhjOLhy3FKzAYH4hJbMdsY87Skb0h6pzHmuDFmbYG7Py/pmKROSV+S9ElJstael/T7kr6V+/i93G0AAAAAAABOWLp0aSRetmxZQpnEK5VKqaKiQpJUUVGhVCqVcEbxYTY4EI/YitnW2vustXOstdOstfOttTuHfP4Wa+253N+ttXa9tfbnrbW3W2sPD7pfk7W2OvfxF3HlCwC5JOBvAAAgAElEQVQAAAAAUAysHXa7sJKXTqdlTP/2aGVlZVqzZk3CGcWD2eBAfKZyZjYAAAAAAACGePnllwvGrgiCQHPnzpUkzZkzR9dff33CGcWD2eBAfChmAwAAAAAAJCiVSqm8vFySVF5e7uz4jTAMdfLkSUnSyZMnne1Y9mk2ODDVKGYDAAAAAAAkKJ1OR4rZro7fyGQyAyNUrLXOdiz7NBscmGoUswEAAAAAABIUBIFqa2tljFFtba2z4zd86VhOp9MqK+svubk8GxxIAsVsAAAAAACAhNXX12vmzJlavXp10qnExpeOZV8uTgBJoJgNAAAAAACQsJaWFl2+fFnNzc1JpxIbnzqW0+m0Fi5c6PQxAkmgmA0AAAAAAJCgMAzV2toqa63a2tqc3RjRp47lIAi0bds2p48RSALFbAAAAAAAULTCMFRjY6OzBV6pf2PE/Czpq1evOrsxokTHMoCJoZgNAAAAAACKViaT0dGjR50u8La3t8taK0my1qq9vT3hjOJDxzKAiaCYDQAAAAAAilIYhmpra3N+/EZlZWXBGADQj2I2AAAAAAAoSplMRn19fZKkvr4+Z7uzu7u7C8YAgH4UswEAAAAAQFHKZrMDs6R7enqUzWYTzigeNTU1MsZIkowxqqmpSTgjAChOFLMBAAAAAEBRSqVSqqiokCRVVFQolUolnFE80ul05DjZHBEAhkcxGwAAYAqEYajGxkZnZ30CABCHdDqtsrL+0kVZWZmzRd4gCFRXVydjjOrq6tgc0QGc+wHxoJgNAAAwBTKZjI4ePersrE8AAOIQBIFqa2tljFFtba3TRd50Oq2FCxc6W7D3Ded+QDwoZgMAAMQsDEO1tbXJWqu2tjY6dAAAGIP6+nrNnDlTq1evTjqVWAVBoG3btjldsJf86Fj26dzPh+cTxYViNgAAQMwymYz6+vokSX19fXToAAAwBrt379alS5f07LPPJp0KJkFTU5OOHDminTt3Jp1KbHw696MDHVONYjYAAEDMstmsenp6JEk9PT3KZrMJZwQAQGkIw3DgdTObzdL9WeJ8eT59OffzqQMdxYNiNgAAQMxSqZQqKiokSRUVFUqlUglnBABwgQ/L+5uamiIdri538/J8uiOVSskYI0kyxjh77udTBzqKB8VsAACAmKXTaZWV9Z92lZWVsbETAGBS+LC8f//+/QVjl/B8uqO+vl7WWkmStdbZee++dKCjuMRWzDbGNBljuo0xRwfd9kfGmP/XGPMPxpjdxphrB33ut40xncaY7xpj6gbd/v7cbZ3GmE1x5QsAABCXIAhUW1srY4xqa2ud39gJABA/X5b357tbR4pdwfPplt27d0fi5557LqFM4pVKpVReXi5JKi8vd7YDHcUlzs7sv5T0/iG3vSBpobX2FyX9f5J+W5KMMf9e0r2S/kPua/6HMabcGFMu6c8k1Uv695Luy90XAACgpKTTaS1cuND5rmwflkgDQDHwZXn/XXfdFYlXrVqVTCIx4/l0y4EDByKxqx3o6XQ60oHu+nkuikNsxWxrbYek80Nua7PW9uTCb0qan/v7hyQ9Y6193Vr7A0mdkt6d++i01h6z1l6R9EzuvgAAACUlCAJt27bN+a7spqYmHTlyxNkZmEAp42KTW3xZ3n/PPfdE4l/+5V9OKJN4+fJ8NjQ0REavNTQ0JJxRPPIF3pFiAOOX5MzsBkktub/Pk/SjQZ87nrttpNsBAABQZMIwHHjznc1mKZgBRcaHebw+8WVz4ZaWlkjc3NycUCbx8mXDwCAItGzZMknS8uXLnb3IP7Tj3NUO9EwmE+nM5vUFUyGRYrYx5hFJPZLyP+XDDUmyBW4f7jEfNMYcNsYcPnv27OQkCgAAgFFramqKLJF2uTubDleUGl/m8foknU5Hfue6urx/aIeyqx3LvmwYKEkzZsyQJE2fPj3hTOIztAN97dq1CWcUj/b29sjPbXt7e8IZwQdTXsw2xjwg6YOS1th/W2dxXNLNg+42X9LJAre/gbV2h7V2sbV28Y033jj5iQMAAKCgofMgXZ0PKdHhitLjyzxeuMenDvTBndmudqCHYaiOjg5JUkdHh7MX1oIgGPhZTaVSznagV1ZWFoyBOExpMdsY835JvyXpl6y1lwZ96muS7jXGzDDG3CrpNkn/U9K3JN1mjLnVGDNd/ZtEfm0qcwYAAMDo5N+EjxS7gg5XlCJf5vH6JJPJRIqfrl6gSKfTkeN0uQN9cIerq/9Hfbqw1tDQoNtvv93ZrmxJ6u7uLhgDcYitmG2MeVrSNyS90xhz3BizVtIXJL1N0gvGmL83xnxRkqy1/yjpbyT9k6S9ktZba3tzm0X+uqRWSf8s6W9y9wUAAECRueuuuyKxy/MhfXkjDnf40t3qk2w2q97eXklSb2+vs8XPIAg0d+5cSdLcuXOd7XD15f+oTxfWfNj8u6ampmAMxCG2Yra19j5r7Rxr7TRr7Xxr7U5rbbW19mZr7f+e+/jEoPv/gbX2562177TWtgy6/Xlr7b/Lfe4P4soXAAAAEzN0PmRDQ0PCGcXDpzficEc6nY78/3S1u9UnvhQ/wzDUyZP900ZPnTrl7GoYX/6P+vJz6wtfVk6guCSyASQAAADcM3g+ZE1NjbOdSKlUKvLGjTfiKAVBEKi2tlbGGNXW1jr7/9MnvhQ/M5nMwPgNl1fDBEGgFStWSJJWrlzp7P9RXzYu9cngcyJgKlDMBgAAmAJhGKqxsdHZjrK8/HxIV7uyJam+vj4y13T16tUJZxQfX35ufZFOp7Vw4UKKR47w5QKFj6th8q8xQLHLZDKRi2quXmxCcaGYDQAAMAUymYyOHj3q/Em+D/MhW1paIl1Izc3NCWcUH19+bn3hw/9P3/hwgcKX1TBhGKqjo0OS1NHR4exFRF82LvWFjxebkDyK2QAAADELw1BtbW2y1qqtrc3ZN6i+yGazkc5sV9+48XMLFD8fLlD4shrGl82Ffdm41BfMQEcSKGYDAADEzJc3qJIfYyl86RL06ecWQPHyZTWMLx2uFD/d4svsfhQXitkAAAAx8+UNquTHWApfugR9+rkFULx8WQ3jS5GX4qdbfJndj+JCMRsAACBmvrxB9WUshS9dgr783AKlzJfVMOXl5ZKk8vJyZ38X+VLkpfjpHh9m96O4UMwGAACImS9vUH0ZS+FLl6AvP7dAKfNhNUw6nY68trj6uygIAq1YsUKStGLFCqeLvBQ/3eLD7H4UF4rZAAAAMfOlC8mXsRS+dCz78nMLlCpfVsP4KL/6x1UUPwFMBMVsAACAKeBDF5IvRV6fOpZ9+LkFSpUvq2Gampoiq2GampoSzigeYRiqo6NDkvTiiy86fXHCh/E4PuH5xFSjmA0AAIBJ4UuR16eOZbrngOLly2qYAwcOROL9+/cnk0jMfLk4IfVfoDhy5IizFybyfCny+jDuCMWFYjYAAMAU8OFE36ciLx3LQPHypYCUSqUim9G6uhom35U9UuwKXy5OhGE4cGzt7e1O/z/14dyPcUdIAsVsAACAmPl0ol9fX6+ZM2dq9erVSacSKzqWgeK1fft2HTlyRNu3b086lVjV19dHxm+4+nt39uzZkXjOnDkJZRIvXy5ONDU1RTrQXe3O9uXcz6cVBb5cKC0FFLMBAABi5tOJ/u7du3Xp0iU9++yzSacCwENhGOrgwYOSpI6ODqeLDi0tLZG4ubk5oUziNfQ5DMMwoUzi5cvFCcbGuMWXFQWSH532pYJiNgAAQMx8OdEPw1Dt7e2S3F86THcOUJyGdmO73J2d/307UuyKmpqagrErWlpaIp3Zrl6cYGyMW3zZ/NuXTvtSQTEbAAAgZr6c6Dc1NUW6ynbu3JlwRvGhOwcoTocOHYrE+S5tF1VWVhaMXVFfXx+JXe1YzmazkddQV4ufq1atKhi7wpdzP182//al075UUMwGAACImS8n+kOXCru6dJjuHKB4+dL1KUnd3d0FY1f40rHsy8zshoaGSLx27dqEMolXOp2OPJ+unvv5svm3L532pYJiNgAAQMx8OdHPd6yMFLuC7hz3+DI2xofjnDdvXsHYJTU1NZFimavjN3zpWPZlZrakyM+tq4IgGFgtUVlZ6ey5n9RfuF+4cKGzBXvJn4tNpYJiNgAAwBTw4UQ/330+UuwKn7pzfCh+Sv6MjWlqatKRI0fU1NSUdCqx2bx5cyR+9NFHE8okful0OjLGwNXXl1QqpfLycklSeXm5s0UkXzrQM5lMZLWaq793wzDUqVOnJEmnTp1y+nU0CAJt27bN6YK9TxebSoGb7zAAAACKjA8n+j7NwfSlO8eHIq8vY2PCMBy48OLyBq3V1dUD3djz5s3TggULEs4oPkEQqK6uTsYY1dXVOfv6kk6nI0UkV4v2vnSgZ7NZ9fb2SpJ6e3udPc6mpqbIKi6XLyL6wJeLTaUitmK2MabJGNNtjDk66LbrjTEvGGO+l/vzutztxhjzJ8aYTmPMPxhj3jXoax7I3f97xpgH4soXAAAgTj50uDY0NAyc6JeVlTk7B9OX7pwwDLV3715Za7V3715nf3Z9GRvjU2Fl8+bNestb3uJ0V3aeD6t+fLF06dJIvGzZsoQyiZcvx3ngwIFI7Oo+Ir7w5WJTqYizM/svJb1/yG2bJLVba2+T1J6LJale0m25jwclbZf6i9+SHpO0RNK7JT2WL4ADAACUEh86XIMgGJjZmkqlnO0S9KU7J5PJRMapuPqz68vYGJ8KK9XV1dq9e7fTXdl5Pqz6yWQykSKSq7+LhnJ589LBXD1Onzaj9UEqlYqMdXJ5VV4piK2Yba3tkDS0feNDkp7M/f1JSR8edPtTtt83JV1rjJkjqU7SC9ba89baC5Je0BsL5AAAoIT50LHsyxgDqb87+/bbb3e2K1vypzvnhRdeKBi7wpc3qBRW3OTDa2h7e3vkd257e3vCGcXjpZdeKhi74uWXXy4Yu8KX0Wu+SKfTkVnvrIZJ1lTPzL7JWntKknJ/VuZunyfpR4Pudzx320i3AwAAR/jQsezLGAPJjy7BocVOV4uf+ZmmI8Wu8OUNqk+FFR8KvHk+vIZWVlYWjF3hy3H6sqHn4NFrxhinL/L7IAgC1dbWyhij2tpap89zS0GxbABphrnNFrj9jQ9gzIPGmMPGmMNnz56d1ORGw6cTJgAAJosvHcu+jDHwRX19fSR2dWZ2/md2pNgVQRBoxYoVkqSVK1c6+wa1oaEhUrR3ubDiQ4FX8uc1tLu7u2DsCl+OM51OR4rZrl5ADIJAM2fOlCTNnDnT2dcWn7BHQfGY6mL2mdz4EOX+zP92Pi7p5kH3my/pZIHb38Bau8Nau9hau/jGG2+c9MTfjC8nTAAATCZfOpZ92ezIF7t3747Ezz77bEKZxGvWrFkFYxe5PHojCIKBDkiXZ9r7UuCV/HkNHfqa6eprqC/HOfgC4ooVK5z9XdTZ2alLly5Jki5duqRjx44lnBEmyofVh6ViqovZX5P0QO7vD0j66qDbP2b6vUfSv+bGkLRKqjXGXJfb+LE2d1tR8emECQCAyeRLx/Lrr78eiV977bWEMsFkGLpxnqsb6W3evDkSP/roowllEq8wDNXR0SFJ6ujocPpc3oeZ9r4UeCV/XkOHyo9ucJ0Px+nyMW7dujUSb9myJaFM4sekAky12IrZxpinJX1D0juNMceNMWslbZH0PmPM9yS9LxdL0vOSjknqlPQlSZ+UJGvteUm/L+lbuY/fy91WVHw6YQIAYDL5svGaL5sd+WLom29X34wvWrRooBt71qxZuuOOOxLOKB6cy7vFpwKvr6+hrm6MOPS4Dh06lFAm8QrDUC+++KIk6cUXX3S2ANrV1VUwdgmTCjDVYitmW2vvs9bOsdZOs9bOt9butNaG1toaa+1tuT/P5+5rrbXrrbU/b6293Vp7eNDjNFlrq3MffxFXvhPh0wkTAACTyZeN13wpfkp+dOe8973vjcRDx8i4ZPPmzSorK3O2K1vy61y+qalJR44c0c6dO5NOJTa+FHglf15DfXlOfdkAMpPJDPzOvXr1qrMF0KqqqoKxK5hUgCRUJJ2AC1KplPbu3auenh6nX1wBAJhs+Z3Bm5ubS3Jn8Lq6unF9XU9Pz6i+trW16KarvanB3TkPP/xw0unEYsaMGZF4+vTpCWUSv0WLFqmlpSXpNGK1dOlS7du3byB2dU5tGIYDhfpsNqu1a9eW3O/c0Uin02pra5PkdoFXKv3X0NHy5Tk9c+ZMwdgV7e3tA/sTWGvV3t7u5PnCQw89FBnXtW7dugSzic9wq5tcfD5RXChmTwJfXlwBAIhDOp1WV1dXSb5+jrbYHIahPvrRj6qvr09lZWXatWuXk0WHMAzV2to60J2zZs0aJ4+TsTFuc3UTyKampkjBYefOndqwYUPCWU2+IAi0ZMkSHTx4UEuWLHHyd9Bg9fX1ymazWr16ddKpxMaXov1NN90UGUVx0003JZhNfCorKyPH6WoH+tBVPu3t7U6O6xpudRPFbMRtqjeAdFL+xdUY4/SLKwAAcfBhZ/AgCAZWbtXU1Dh7rL4sHU6lUiovL5cklZeXsyqvxPlyccKXjUsl6dixY5KkH/zgBwlnEr+WlhZdvnxZzc3NSacSq3Q6rYULF5bkhe/R8qUzu7u7u2DsigMHDkRiV3/n+jIGCMWFYvYk8eHFFQCAOPgwY1mSGhoaIn+6aLilwy4aPKe2vLyc878Sx8UJt3R2durEiROSpOPHjw8Utl3ErFq3DO3EdrUze+gop+XLlyeUSbyGrvJxddWPL7P7UVwoZk8SH7rKAACIgw8bkkn95wqSnD5X8GXzqiAINHfuXEnSnDlznH5OfZBOpyPFbFffiM+ePTsSz5kzJ6FM4rV169ZIvGXLloQyid9ws2pdNXg/Blf50rE8lKtF3lWrVhWMXcGkAiSBYjYAAEjM0A3J6Corbb4skQ7DUCdPnpQknTx5kp/bEhcEgVasWCFJWrlypbNvxIf+nIZhmFAm8Ro8i3e42CXDzap1kS8d6DU1NTLGSJKMMaqpqUk4o3j4MtqpoaEh0rG8du3ahDOKD5MKMNUoZgMAgMQMtyEZSpcvS6QzmUxknIrLnYK+eP311yVJr732WsKZxMeXQllVVVXB2CW+zKr1pQM9nU4PPJ/Tpk1ztjDoy2inwfulpFIpZy+USkwqwNSjmA0AABLj04ZkPvBlibQv3ZC+CMNQL730kiTppZdecrbr05dC2caNGyPxpk2bEsokful0OlLkdfU59eV3bhAEqqurc35cgy+jnaT+7uzbb7/d6a5sqX+vgnvuucfpPQpQXCqSTgAAAADFra6ublxfd/ny5VF9bWtr67gePympVEp79+5VT0+P092QvhhuhciGDRsSzmry5Qtlzc3NThfKqqurVVVVpa6uLlVVVWnBggVJp4QJSqVSam5ulrVWxhinf+em02l1dXU5XeDNz1h2/XeR9G8dy6779Kc/rUuXLunxxx9XU1NT0unAAxSzAQBAYiorK3Xq1KlIjOIz2mJzGIZ64IEHdPXqVU2bNk1PPfWUk29S0+m0nn/+eUlud0NK/c/pZz7zGW3evNnJ51IafoWIi8VsyY9CmdTfnb1hwwanu7Kl/vEbg0fH7Nq1Sw8//HDCWU2++vp67dmzR1L/aKfVq1cnnFF8Srn4OZ4L33v27Bl4bkej1C5++/Aa2tnZqRMnTkiSTpw4oWPHjnEREbGjmA0AABLjy4aBvsh3fu7Zs0d1dXXOvnHzSVNTk44cOeJst7KkgWLgSDFKT3V1tXbv3p10GrHLZrPq7e2VJPX29iqbzTpZzG5paZExZqAzu7m52cnjLHVjLTTX1dWVXHF6rDKZjI4ePershSapvyt7MLqzS18pXIRhZjYAAEhMfmn/SDFKTzqdliSnOz+H64Z0URiGA7Nps9mss7Ok77rrrki8atWqZBKZAoMLKyh9vmwAmc1mI5vuujozG24Jw1BtbW2y1qqtrc3Z19B8V/ZIsUvCMFRjY6Ozz2VeKZwrUMwGAACJyW8ANFKM0hMEgSQVbSfHZBiuG9JFw82SdlFDQ4PKyvrfFpWVlamhoSHhjOIRhqFaW1udL6xI/hQc0ul05GfX1YuIQ4v0rhbt4ZZMJhN5DS3mwuBE+LS6qRSKvBNVKhdhGDMCAAAm3Xg3DOzt7XVyw0C4xZfNyHyZJR0EgZYtW6aDBw9q+fLlzl6IyWQy6unpkSRdvXrV6WXvPiztl/zZSG/wzGxJTs/Mhjuy2ezA79yenh5nxwAtX75cBw8eHIjvvPPOBLOJz9Ai75o1a5z8nTvcRZhi/LkdVTHbGDNf0r2S7pQ0V9JlSUclNUtqsdayJhgAAAwYy4aBH/3oR9XX16eysjLt2rXLyRNDuMWXzch86raaMWNG5E8Xtbe3R0Y1tLe3F+Ub1Ika3IHe2trqbMEhz4dNPYfOP3/uuefU2NiYUDZjN94L/KPFBf6pNd7n89KlS6P+2lJ6TtetWxcpZq9bty7BbOJTKkXeiSqVizBvWsw2xvyFpHmS9kj6Q0ndkq6R9O8kvV/SI8aYTdbajjgTBQAA7gmCQKlUSvv27VNNTY3TBQe4o6WlJRK7uhnZe9/73sgb1KVLlyaYTXzCMFRHR/9bmRdffFENDQ1O/i6qrKxUV1dXJHZRJpPR1atXJbnfge6LAwcOROL9+/eXVDGbjRHdMpaGjY9//OO6cuWKpk+frieffNLJ15YgCHTnnXfq4MGDWrFihZPHKJVOkXeiUqmU9u7dq56enqLei2E0M7M/a62ttdb+ibX2ZWttp7X2qLX2OWvtw5LuknQy3jQBAICr8vNpXZ1TC/e0t7cXjF1x5cqVgrErfJlr2t3dXTB2hS//P/N8mOGaX1EwUgwUo/wYIElOjwGS+ruxb7/9dme7sqX+Iu/gzb+Ltcg7UaWyF8NoitkFL3laa69YazsnKR8AAOAZHzYMhFuGdrS62uH6yiuvROJvfvObCWUSr+G6rVxUU1MTeSNeU1OTcEbxGPpa4vJrS6ls1DVRq1atKhgDxSqdTktS0RYEJ0sQBNq2bZvTv2/r6+sjo7pcHTGXvwhjjCnqizCjKWb/YuxZAAAAACXClw5XXwztrnK526qion/KZEVFhbPFldOnTxeMXeLLqoKGhoaBCzFlZWVau3ZtwhkBo0PDhjuGGzHnqnQ6rYULFxb1ecJoitlvMcbcYYx513AfsWdYIsIwVGNjo7NXw/N8OU4AAICR+NLh6ov6+vpI7HK31cqVKyVJd911F8UVB/iyqiAIAs2dO1eSNHfuXH52gSLT2dmpe+65R8eOHUs6ldj4NMKqFDrtR1PMnifpsyN8bBvPNzXG/BdjzD8aY44aY542xlxjjLnVGPOKMeZ7xpi/NsZMz913Ri7uzH3+lvF8z7j5MKtM8uc4AQAARuJLh+udd95ZMHbF7t27I/Fzzz2XUCZTx+WZwz6NpEilUiovL5cklZeXO7uqIAzDgRUwZ86cobEKKDJbt27VpUuXtGXLlqRTiY0vI+ZKxWiK2Z3W2pS1dtUwH2N+tTTGzJP0f0tabK1dKKlc0r2S/lDS56y1t0m6ICm/dmitpAvW2mpJn8vdr6j4MqssDEO1trY6f5wAUAxYCQMUryAIVFdXJ2OM6urqirpzZSKGbuT0yU9+MqFM4nXgwIFIvH///mQSiVkYhuro6JAkdXR0OPv60tDQENm8yuWRFOl0OjLD1dULa5lMJnKcNFYBxaOzs1NdXV2SpK6uLme7s30aMVcK70MrEvy+M40xVyW9RdIpSSlJ6dznn5T0u5K2S/pQ7u+S9HeSvmCMMbaI2gmGm1X28MMPJ5zV5MtkMgPL2K5everscQJAMRi8EobftcDUqKurG/PX7NmzR3v27Bn1/VtbW8f8PZISBIGWLFmiV155Re95z3ucLdoPfVtRRG8zJlUmk1Fvb68kqbe319nXlyAIlEqltG/fPqVSKWd/bn0y3DgVF392gVK0devWSLxlyxbt2LEjoWziU1NTEznfc3nEXCm8Dx1NMfu3JvMbWmtPGGO2SfoXSZcltUl6VdKPrbU9ubsdV/94E+X+/FHua3uMMf8qKZB0bjLzmghfXlzb29sjV8Tb29udPE4ASNrQFT9r1qzhzTgwBcZaaK6rqyup4vR4TJ8+PfKni1atWqV9+/ZFYhdls9lIMdvV9yxSf3f2mTNnnO7KlvoLDmVlZerr61NZWVlRFx4mIpVKae/everp6VFFRYWz41SAUpTvyh4pdkV9fX2kmO3q/hql8j50NGNGZhpj1ueD3NzqY7mPXxnrNzTGXKf+butbJc2V9FZJ9cPcNd8SYQp8bvDjPmiMOWyMOXz27NmxpjUhqVQqsgmQqy+uzAgCgKkx3IofAJhqYRjqpZdekiQdOnSoqJebToQvYymWLl1aMHZJKWxeNRl82QAynU5H/o+6Ok4FKEVVVVUFY1e0tLRE6n7Nzc0JZxSPUnkfOprO7I3qn2mdN0PS/6H+IvRfqH/0x1jcLekH1tqzkmSMeU7SUknXGmMqct3Z8yWdzN3/uKSbJR03xlRIerukN5xJW2t3SNohSYsXL57StYGDr9BYa529QuPTjCAASJIvK34AFLempqbIG5qmpiY1NjYmnNXkC4JAy5Yt08GDB7Vs2TLnC6B5+TflKF2pVErNzc2y1jrdVBUEgWpra9Xc3Kza2lpv/o8CSRvP+LWurq5Rf10prW7LZrORSQWuvj8rlfehoylmT7fW/mhQfMhaG0oKjTFvHcf3/BdJ7zHGvEX9Y0ZqJB2WtF/Sr0h6RtIDkr6au//XcvE3cp/PFtO8bKn/Cs1gzc3NRflkT1RNTU3kZMnlGUEAkCSW0wIoBsNtjOhiMVuSZsyYIUm65pprEs4kPvku+7xDhw45+3z6wpemKqm/O7urq4uubGAKjbbY/OCDD6qrq0tVVVVOzsuW+lczDR5JtmzZsgSziU+pvB3wTIEAACAASURBVA8dzZiR6wYH1tpfHxTeONZvaK19Rf3d3N+WdCSXww71z+b+r8aYTvXPxN6Z+5KdkoLc7f9V0qaxfs+4DV3O5fLyroqK/usfFRUVTp9IlMLurQDcxXJaAMXAl40RwzBUR0eHJOnFF1909vyPkYHuGa6pylW+jI4BStHGjRslSZs2FV25LjaunhOl0+nIqrxifR86ms7sV4wxv2at/dLgG40xD0n6n+P5ptbaxyQ9NuTmY5LePcx9X5P0q+P5PlNl6BUaV+fPBUGguro6NTc3q66uzukTiVLYvRWAu1hOC6AY+LIx4nDzIV08/2NkoHsG///Mx6X0szueEQZjUUojDIBSVl1dLUlasGBBwpnE5+WXXy4Yu2TwOVGxGk0x+79I+ooxJq3+bmpJWqT+2dkfjiuxUuby/Ln6+npls1mnl7CVyu6tANzGcloASbvnnnsixbKPfOQjCWYTn1KZDzlRNTU1AyMp8rGrOjs7tWHDBn32s591uriSXzU7Ulzsxlpsrquro0ANIBGpVErPP/+8+vr6VFZWVrTjNyaqqakpEu/cuVMbNmxIKJuRvemYEWttt7V2qaTfl/TD3MfvWWvfa609E296pWHoFZmh8+hc0tLSosuXLzu9hK1Udm8F4DaW0wJIWktLy0CThjHG2fO/oW9IXX2DWl9fH4ldbk7ZunWrLl26pC1btiSdSqwuXrxYMAYATI50Oh2JXW042r9/f8G4WLxpMdsYM0uSrLVZa+2f5j6yw93HV6lUKjJL2tUT4KEdy67OExyuOwcAAMA32Wx2YCaktdbZc6KhIwKXL1+eUCbx2r17dyR+9tlnE8okXp2dnerq6pIkdXV16dixYwlnFJ+qqqqCMQAAY1Eq+6WMZgPIrxpjPmuMWWGMeWv+RmPMAmPMWmNMq6T3x5di8fNloy5fOpZ9uTgBAABQiC/nRE888UQk3r59e0KZxKtUuq0mauvWrZHY5e7s/KZreT5tvgYAUymTyUTqfq7Ww2bOnFkwLhajGTNSI6ld0kOS/tEY8xNjTCjpryTNlvSAtfbv4k2zuAVBoBUrVkiSVq5c6eyScF86ln25OAEAAFCIL+dE+S7ekWKUFp+ez+rq6oFu7KqqKqfngwNAknyph/3sZz8rGBeLUe0QYa19XtLzMefihGJtwZ8MqVRKe/fuVU9Pj9PdOUEQqLa2Vs3NzaqtrXX24gQAAPBTXV3dmL/mypUruu+++0Z9/1LapG3evHk6ceLEQDx//vwEs4nP7NmzI8c5e/bsBLOJT1VVVaSA7frojY0bN2rDhg10ZQNAjFKplJqbm2WtlTHG2XpYqZwTjXq7Y2PMWmvtzkFxuaRHrbX/PZbMSkgYhuro6JAkdXR0aO3atU4WQNPptNra2iS53Z0j9R9rV1eX08cIoLiFYajPfOYz2rx5s5OvKQCSM5ZCcxiGSqfTevrpp539XTR//vySeOM2UUP3u3F1/5uNGzdq/fr1A7HrRd7q6uo3zEMHAEyu+vp67dmzR1J/E6urmygvWLAgck506623JpjNyEYzMzuvxhjzvDFmjjHmdknflPS2mPIqKb7Mks53LBtj6FgGgJhlMhkdPXrU2dcUAKUhCAJJcvq87/Dhw5H4W9/6VkKZxGvZsmWR2NWNLhm9AQCYbC0tLTLGSJKMMWpubk44o3i8+uqrBeNiMepitrU2LelJSUckNUv6TWttY1yJlRJfZudI/bu9G2OcPfnNo4gEIElhGKqtrU3WWrW1tTnbPQcAxaC3t7dg7CqXxyM+9NBDKisr07p165JOBQDggGw2O/C6aa11tu43dHxKsY5TGXUx2xhzm6TfkPSspB9Kut8Y85aY8iopvuz0LvXv9t7X1+fsLu8SRSQAyfNlxQ8AFIPy8vKCsStefvnlgrFLXn75ZVlrdejQoaRTAQA4wJe6X319fSQu1nEqYxkz8nVJv2OtfUjSSknfk+TmGrwxSqfTkeUGrs5Z7uzsHNhMpaurS8eOHUs4o3hQRAKQNJ9W/ABA0latWhWJXX2DWirdVhMVhqFaW1tlrVVrayuNKQCACUun0yor6y+huryHXKmMUxn1BpCS3m2t/Ykk2f7e+s8aY74WT1qlJQgCzZ07V11dXZo7d66zMwW3bt0aibds2aIdO3YklE18hisiPfzwwwlnBcAnqVRqYIORfAwAGLu6uroxf80LL7ygF154YVT3HctmmkkbvHmVVLzdVhOVyWQi5/K7du3iXB4AMCH5PeSam5ud3kNuuHEqxfgaOqpitjGmUtJ6Y8x/kGQl/ZOk/2Gt/V6cyZWKMAx18uRJSdKpU6d0/vx5J3+w813ZI8WuSKVS2rt3r3p6epxePgKgePlScACAuI222PxHf/RH2rdvn973vvepsdHNbYFaWloicXNzc1G+QZ2o9vb2yBvx9vZ2J48TADC16uvrlc1mnX5vVir1sDctZhtjlknKSPpLSU9JMpLeJekVY8waa+1LsWZYAjKZzMAJU34shYsnTFVVVZECdn6XcNek02m1tbVJcnv5CIDi9cwzz0Tip59+Wo888khC2QCA+xoaGrRv3z41NDQknUpsho6sKtZuq4mqrKyMvGeprKxMMJvxGc+KgrEopRUFAFAsdu/erUuXLunZZ5/Vhg0bkk4nFqVSDxtNZ/ZnJX3YWvudQbd91RizW9ITkpbEklkJ8WUsxcaNG7V+/fqBeNOmTQlmEx9flo8AKF5DN6w6ePBgQpkAgB+CIJAkp8/7li5dqn379kViF505c6ZgXArGWmyuq6ujQA0AMQrDUO3t7ZL6VwCtXbvWyXOGUqmHjWYDyJ8bUsiWJFlr/17S2yY/pdIz9ERw2bJlCWUSr+rq6oFu7KqqKi1YsCDhjOKTTqe1cOHCor0KBcBt+dU+I8UAAExUfoMn1+QvTOTdcMMNCWUCAHBFU1NTZITVzp07E84oPvX19Zo5c2ZRj1MZTTHbGGOuG+bG60f59d5xueiwceNGveUtb3G2KzsvCAJt27ataK9CAcMJw1CNjY06f/580qnEypfjBABgMvmy6uf06dOR+NSpUwllAgBwxXCjulzV0tKiy5cvq7m5OelURjSaYvTnJLUZY1YaY96W+7hLUkvuc957+eWXC8Yuqa6u1u7du53uypb8KZZxnG7JZDI6evSodu3alXQqsfLhOJcsiU7wes973pNQJgAAV1RUVBSMAQDA8HxZORuGodra2mStVVtbW9HWUN60mG2t3SHpv0v6fUk/zH38nqTHrbVPxJlcqUilUior6/+nLCsrK9rdPicDRUG3cJzuKJUXnYny5TinT59eMAYAYKwuXrxYMHbFqlWrCsYAAIxVvuY3UuyKTCajvr4+SVJfX1/R1lBG9a9vrd1jrV1hrQ1yHyustV+PO7lSkU6nI7NzXJ6z3NTUpCNHjjg9H8iXYhnH6ZZSedGZKF+O8xvf+EYkdnnFDwBgauT3vhkpdkVDQ0Ok0Wjt2rUJZwQAKHVDL4y62sSazWbV09MjSerp6SnacSpvurbMGPM7BT5trbW/P4n5lKQLFy5Eitk//vGPnZy1HIbhwA9yNpt1dvfW4YplDz/8cMJZTT6O0y3DvehwnKXLl2VsAICps3HjRq1fv34gLsU9cOrq6sZ0/76+Pt13332jvn9ra+tYUwIAeKChoUH79u2LxC5aunRp5DiXLVuWYDYjG82gtJ8Nc9tbJa2VFKh//MiYGGOulfTnkhZKspIaJH1X0l9LukX9o0z+o7X2gunfZvvzkj4g6ZKkj1trvz3W7xmnrVu3RuItW7Zox44dCWUTn6ampkhRcOfOndqwYUPCWU0+X4plHKdbUqmU9u7dq56eHlVUVDh7pdiX41y1alXkJIIl0gAAjL7YHIah0um0nn76aSebbwAAU88YI2ut+suUfijWpqrRzMz+bP5D0g5JMyX9J0nPSBrvLoCfl7TXWvsLkv43Sf8saZOkdmvtbZLac7Ek1Uu6LffxoKTt4/yesenq6ioYu2L//v0FY1ekUqmBDXFcLpZxnG5Jp9ORJbWujjvy5TiHXulniTQAYKKGa8BxVRAEkkQhGwAwKTKZTOR9qKvjLoeOtyzWcZejmpltjLneGPO4pH9Qfzf3u6y1v2Wt7R7rNzTG/JykFZJ2SpK19oq19seSPiTpydzdnpT04dzfPyTpKdvvm5KuNcbMGev3jdO8efMi8fz58xPKJF6+LHv3pVjGcbolCALV1tbKGKPa2lpn37wFQaAVK1ZIklasWOHscUqK/NwCADBRvjTgAAAw2bLZrHp7eyVJvb29RTtLeqJSqVTkfWixNgO+6TtkY8wfSfqWpJ9Kut1a+7vW2gsT+J4LJJ2V9BfGmO8YY/7cGPNWSTdZa09JUu7Pytz950n60aCvP567rWgsWLCgYOwKX3ZvDYJAS5YskSQtWbLE2WLZ4KLgypUrOU4H1NfXa+bMmVq9enXSqcTq9ddflyRduXIl4Uzi48uVfwDA1MmvVBspBgAAw/NpxfdgxdoMOJpq5H+TNFfSo5JOGmN+kvv4qTHmJ+P4nhWS3iVpu7X2DvXP5C60+8hww2je0BJsjHnQGHPYGHP47Nmz40hr/F599dVIfPjw4Sn9/lMlP3d4pNglnZ2dkT9dlS8KvvbaawlnMjVcXU2Q19LSosuXL6u5uTnpVGIThqFeeuklSdKhQ4d0/vz5hDOKR6nsIg0AKB0+ncsDADCZfFnxXSre9HK8tXay22+PSzpurX0lF/+d+ovZZ4wxc6y1p3JjRLoH3f/mQV8/X9LJYfLcof6Z3lq8ePGUVqxKZbfPiZo1a5YuXrwYiV3U2dmpU6dOSZJOnTqlY8eOOdltH4ahDh06JOnfioIudi2HYaiOjg5JUkdHh9auXevscba1tclaq7a2Nq1Zs8bJ4xy6EW1TU5MaGxsTzmry+bLRJQBg6sybN08nTpwYiF0djQgAwFjU1dWN6f5XrlzRfffdN+r7j3bz4mKQyWQi8a5du/Twww8nlM3IpnxtmbX2tDHmR8aYd1prvyupRtI/5T4ekLQl9+dXc1/yNUm/box5RtISSf+aH0dSLE6fPl0wdsXHP/5xfeELXxiIXd2Q7NOf/nQk/oM/+APt3LkzoWzi09TUNNCpbK3Vzp07tWHDhoSzmnyZTCZS/CzWX8YT5ctxHjhwIBLv37+/5IrZYz1Z6unp0Z49e7Rnz55R3b+UTpYAAFNn/vz5FLMBABhitO+fwjBUOp3W008/7WTjmNS/QnhwXSGbzRZlXSGpQWkPS9pljJku6Zik/6T+kSd/Y4xZK+lfJP1q7r7PS/qApE5Jl3L3LSpHjx6NxEeOHEkok3h9/etfj8Rf+cpX9IEPfCChbOIz+CRfko4fP55QJvHav3//G2IXi9nDjWsoxl/GE+XLcbqwEe1oT5b+9E//VHv27NEHP/hBJ59LAMDU8mU0IgAAcQiCQJKcLWRL0qJFi3Tw4MGBePHixQlmM7JEdvCz1v69tXaxtfYXrbUfttZesNaG1toaa+1tuT/P5+5rrbXrrbU/b6293VrLWVdC2AHdLfmrbSPFrvBlowZfjnPVqlUFY5fkN99gHhsAYDK4cEEYAADE59ixY5H4+9//fkKZFJZIMRulaeiMbFdnZt95550FY1f48oYmnU7LmP59ZI0xzhYGfdmQoqGhIXKcro47kvy48g8AmDpDX0/yrzMAAADSGycVDI2LBcXsSbBw4cJIfPvttyeUSbx82QF93bp1kfiTn/xkQpnEK18QHCl2RRAEmjt3riRp7ty5zhYGgyDQihUrJEkrV650+jjzm+wuX77c2eMEAGCynT17NhJ3d3cnlAkAAChG8+bNKxgXCzerV1Ns9uzZBWNX3H333QVjlJahYyhcHUsRhuHA1cQTJ07o/PnzCWcUP1e77PNmzJghSZo+fXrCmQAAAAAA4Iahm0PffPPNCWVSGMXsSXDo0KFIPHhYukuWLl0aiZcvX55QJvHKZDKReNeuXQllEq+GhoZI7Oq4hkwmE9kY0dXnMwxDHThwQJL04osvOlu0D8NQL774oiSpo6PD2eMEAGCyzZw5s2AMAAD8NnRz6G9961sJZVIYxexJkN90baTYFU888UQk3r59e0KZxGvfvn0FY1dcuHAhEv/4xz9OKJN4+fJ8Di7aX7161dmivS/HCQDAZLty5UrBGAAA+K23t7dgXCwoZk+CixcvFoxd0dXVVTB2hS8XJ7Zu3RqJt2zZklAm8fLl+fSlaN/e3j4wRsVaq/b29oQzAgCgNJTKG1QAAIBCKGZPgre+9a0FY1fMmjWrYOwKLk64xZfn05eifWVlZcEYAAAAAACMXXl5ecG4WFDMngSXL18uGLsiv7R/pNgVQ3drHToA3xVVVVUFY1f4cpy+FO3PnDlTMAYAAAAAAGNXKqu43Gzdm2JlZWXq6+uLxC66++67tWfPnkjsogULFujEiROR2EUPPfSQNm/ePBCvW7cuwWzis3HjRq1fv34g3rRpU4LZxGfevHmRn1tXL8IEQRA5ziAIEswGAIDiUFdXF+vXtba2juvxAQBA6Zg9e7ZOnz4diYsRxexJsGjRIr3yyisD8eLFixPMJj719fWRYvbq1asTzCY+pbJ760S9/PLLkfjQoUO64447EsomPtXV1ZozZ45OnTqlOXPmOHtxYv78+V4Uswe/sA4XAwDgo9EUmzs7OyMX+Ldv3+7seREAABi7wY26w8XFws0W4in2gx/8oGDsit27d0fi5557LqFM4vX2t789El977bUJZRKvbDZbMHZJfsNAl7366quReOhFGQAA4Lfq6uqBcXrz58+nkA0AACK6u7sLxsWCzuxJMPTJdXWG6/79+yNxNptVY2NjQtnEZ2in56lTpxLKJF6LFi3SwYMHB2JXVxR0dnYOPKenTp3SsWPHnHzzNrRg72oBf/bs2ZEO9Dlz5iSYDVx075r7dOHc+Vi/x3jHAbyZ6264Xs/sejqWxwbghs2bN2v9+vV65JFHkk4FAAAUGWNMpJZgjEkwm5FRzMaolcogeIzOsWPHCsau2Lp1ayTesmWLduzYkVA28ZkxY4YuXboUiV107ty5SHz27NmEMoGrLpw7r/J1C5NOY1wubD+adAoAilx1dbUkd/eEAQAAwxtPQ421tij316CYPQlKZUA6MNjg7lZJOn78eEKZxKurq6tg7IrBhezhYldMmzZNr7/+eiQGAAAAMPk+mr5fZ8P4xgzEtVrtxqBSf5X5ciyPDZSq0RSbwzDUmjVrZK2VMUaZTEbXX3/9FGQ3NhSzCxjvL9bTp0+P6mtLbVfw8vLySDd2eXl5gtlgoqqqqiKF3aqqqgSzic+sWbN08eLFSOyiefPmebEB5ODncrgYAAAAwOQ4G3br8XtLryj86DP3J50CUJKCINDy5ct18OBB3XnnnUVZyJYoZhc0lmLzAw88oNOnT2v27Nl68sknY8wqOatWrdK+ffsisYsqKirU09MTiV300EMPafPmzQPxunXrEswmPlevXi0Yu2LBggWRYvatt96aYDbx8eXiBDAV7l2T1oVzYWyPH99s8EDP7MrE8tgAAACAz9atW6eDBw8WdY3IzSpdAj71qU9p/fr1euyxx5JOJTYNDQ1qb2+XtVZlZWVau3Zt0inFory8PFLMdrUDPZvNRuL29nbdcccdCWUTn9mzZ0c60F0dA/Tqq68WjF0x+P/mcDHic9+ae3X+3IVYv0dcxc/rb7hOT+96JpbHLmUXzoWq+MTdSacxZhe+uO/N7wQAQIzWrLlf586V3viNG26o1K5dpddpDWDqBEEgSUXblS1RzJ40PmymEgSBampqtG/fPqVSqaL+wZ6Id7/73Tp48OBAvGTJkgSzic/+/fsjcTabVWNjY0LZxOfMmTMFY1ekUint2bMnErvo7rvvjhzn3XeXXiGuVJ0/d0FzP1Gcu1m/mZNfjLcIDwAA/HLuXLd+s2FX0mmM2R83rUk6haLEbHCgtFDMxpg0NDTozJkzznZlS9KxY8cKxq4YPP98uNgV1113nU6dOhWJXbR06dJIkXf58uUJZhMfX44TAAAAwNQ4G3brifrSGxf7UMsDSacAJIJiNsZ1lfC+++4b9X1LbaPLwXOHJen48eMJZYLJcPr06YKxK5544olIvH37du3YsSOhbOLjy3ECAAAAAIA3SqyYbYwpl3RY0glr7QeNMbdKekbS9ZK+Lel+a+0VY8wMSU9JWiQplPR/WWt/mFDaThprsbmurq7kCtRjwQZzbrHWFoxdMXgu+HCxK3w5TgAAAAAA8EZlCX7v35D0z4PiP5T0OWvtbZIuSMrPsVgr6YK1tlrS53L3A2Jz9erVgjFKy7x58yLx/PnzE8okXlVVVQVjV/hynAAAAAAA4I0SKWYbY+ZLWi3pz3OxkZSS9He5uzwp6cO5v38oFyv3+Zrc/YFYzJ49u2DsivLy8oKxKzZv3hyJH3nkkYQyidfGjRsj8aZNmxLKJF6+HCcAAAAAAHijpMaM/LGkjZLelosDST+21vbk4uOS8u2U8yT9SJKstT3GmH/N3f/c1KULn3R3dxeMXbFq1Srt27dvIE6lUglmE5+hGz5ee+21CWUSr+rqas2bN08nTpzQvHnztGDBgqRTikV1dbUqKyvV3d2tm266ydnjBDB57l2T1oVzYWyPP569R0bjuhsCPbMrE8tjAwAAAKVqyovZxpgPSuq21r5qjLkrf/Mwd7Wj+Nzgx31Q0oOS9I53vGMSMoWvampq1NzcLGutjDGqqalJOqVYpFKpSDHb1eNsamp6Q9zY2JhQNvG65pprJEkzZ85MOJN4/fSnP5Uk/eQnP0k4EwCl4MK5UBUPfiTpNMbswo5nk04BAMYkveZ+hefibQSK6wJicEOlMru+HMtjAwAmVxKd2csk/ZIx5gOSrpH0c+rv1L7WGFOR686eL+lk7v7HJd0s6bgxpkLS2yWdH/qg1todknZI0uLFi93c4Q1TIp1Oq7W1VVevXtW0adO0Zs2apFOKxZ/92Z9F4i984QvauXNnQtnE58CBA5F4//79ThazwzDU97//fUlSZ2enzp8/r+uvvz7hrCbfq6++qsuXL0uSLl++rO985zu64447Es4KAAAA4blu/epDpVkQ/tsn7k86BSB296c/qu7wbGyPH9fFpsrgRn0581exPDZK05QXs621vy3ptyUp15ndaK1dY4z5W0m/IukZSQ9I+mruS76Wi7+R+3zWWkuxGmM2nl+sV65c0X333Teq+7a2to758ZN04sSJSHz8+PGEMonX0F8Xrv76+PSnP/2GeNu2bQllE5+hx/n444/r2WfpXgQAAACAQrrDs3qy9vNJpzFmD7T9RtIpoMgkNTN7OL8l6RljzOOSviMp3yK6U9KXjTGd6u/Ivjeh/FDixlJsDsNQ6XRaTz/9tJPdrT6ZMWOGLl26FIlddPTo0Uh85MiRhDKJ18WLFwvGAAAAAADAXYkWs621ByQdyP39mKR3D3Of1yT96pQmBu8FQSBJFLIdMLiQPVyM0jJr1qxIAXvWrFkJZgMAxePeNWt04Vx8+6PHt9HlDXpm165YHhsAAADuKabObABT6JprrtFrr70WiV1E8bN0jKdQcvHixVF/XamNAgKAsbhw7pym/drHkk5jzC586amkUwAAAEAJoZgNeOr1118vGLviypUrBWNXLFy4MDJqZOHChQlmMz6jLTZ/5CMf0cWLFzVr1izmZQMAgKJ335r7df5cd6zfI67VE9ffUKmnd5Xmpo4AADdRzAY85cvGiNOmTYsUsKdNm5ZgNvFZt26d1q9fPxAP/rtrNm/erM2bN+vRRx9NOhUAwBRjnApK0flz3XrnJ/486TTG5btf/M9JpwAAQATFbMBT5eXl6u3tjcQu+tnPflYwdsXu3bsj8XPPPafGxsaEsonXokWLJEl33HFHwpkAAKbahXPnNP3X1iWdxphd+NL2pFMAAABwAsVswDHj7Sjq7e1l9nAJ279/fyTOZrPOFrMBAAAAAICfKGYDjhltofnBBx9UV1fXQFxVVaUdO3bElRZiNrjLfrgYAAAAAACg1FHMBjy1cePGyFzlTZs2JZgNJsoYE5l7boxJMBsAAIA3d++aj+rCubOxPX5cM9Al6bobbtQzu/4qtscHAADDo5gNeKq6ulpVVVXq6upSVVWVFixYkHRKmABfNvQEAADuuHDurN724GeSTmNcLuz47aRTAADASxSzAY/lu7Nd7sp+5zvfqe9+97sD8S/8wi8kmE18fNnQsxil19yr8NyF2B4/zq6y4IbrlNn1TGyPDwAAAADAZKKYDXisurpakpzuyj537lwkPns2vqWsSVq6dKkOHjw4EC9btizBbPwSnrugFQ1JZzE+HU3xFeEBAAAAYKrdn/6ousPSHGFVGdyoL2cYYfVmKGYDcFoYhgVjV1y5ciUSv/766wllAgAAAABAMrrDs3rqA7+bdBrj8rHnfzfpFEoCxWwAcMArr7xSMAYmw8kvMosdAADAJ48+c3/SKQBABMVsAAAwKnM/YZJOYVwowgMoNfeuWaMLQ0alTaY4l0hfd8MNembXrtgeH8DUevzeLyedwphRgAfcRjEbAIrceN9wjvbrWltbx/X4gKt6tx9NOgUAnrtw7pxm/trGpNMYlwtf2pp0CgAwZg+1PJB0CgBGiWI2gJI0kY6iUivyjiaPD3/4w7p8+fJAPHPmTH3lK1+JMy3AWeXrFiadwrhQhAcAABifJ+qfTDqFMaMAD19RzAZQkkZbaO7s7NT69esH4u3bt2vBggVxpZWYT33qU9q8efNA/NhjjyWYDQAAmKjLdDgDAIAR3J9eo+6wNEeSVQY36MuZ8Y8ko5gNwGnV1dWqqqpSV1eXqqqqnCxkS9KiRYs0c+ZMXb58WTNnztQdd9yRdEoASkDPF/clnQKAEZTqmBGK8PDFHzetSToFAB7rDs/py//nbyadxrjcHWPnmQAAIABJREFU//U/ntDXe1XMjvuqhRTflYuJXrUAfLZx40atX79emzZtSjqVWOW7s+nKBjBaFZ+4O+kUxowCPACgGPxmQ+m9P6cAD8AFXhWzu8Nz+qsPl+auth/9SuntIAwUi+rqaklytis7b9GiRZJEVzYAAAAAAHBSWdIJAAAAAAAAAADwZqa8M9sYc7OkpyTNltQnaYe19vPGmOsl/bWkWyT9UNJ/tNZeMMYYSZ+X9AFJlyR93Fr77anOu5Tcn06rOwxj/R7xjVMJ9OVMJpbHBgAAAADE52+fKM2V0ACA0pHEmJEeSf/NWvttY8zbJL1qjHlB0scltVtrtxhjNknaJOm3JNVLui33sUTS9tyfGEF3GOqpD5feDExJ+thXmIMJAAAmV8+OZ5NOAQC88KsPleZ4TIrw8MUDbb+RdArAhE15Mdtae0rSqdzff2qM+WdJ8yR9SNJdubs9KemA+ovZH5L0lLXWSvqmMeZaY8yc3OMAAAAABVU8+JGkUxgzCvAAAGCyPVn7+aRTGDMK8Bgq0Q0gjTG3SLpD0iuSbsoXqK21p4wxlbm7zZP0o0Ffdjx3G8VsAAAAIOfql55KOgUAAAAgVokVs40xsyQ9K+k3rbU/6R+NPfxdh7nNDvN4D0p6UJLe8Y53TFaaAAAAQEmY9msfSzqFMaMAD19894v/OekUAABwQiLFbGPMNPUXsndZa5/L3XwmPz7EGDNHUnfu9uOSbh705fMlnRz6mNbaHZJ2SNLixYvfUOwGACAuHU1JZwAA/rjype1JpwCM2Ts/8edJpzAuFOEBAMVmyovZpr8Fe6ekf7bW/j+DPvU1SQ9I+v/Zu/84uery7v/va3cDarElmc0iBIQi1G97R0WlgKR3TCa4S+T+qnjXPmAW/LEoliI31m4oot/Wn4Vi/FG976Jo9q7CDtQqKGZJssluAIESDQokllpTdGsIEDKJVqQFdvf6/jFn051hdrOzu2fOnM95PR+PfWQ+M2dmrytzZvbMNZ9zfa6J/v32pOvfZ2Y3q7zw4y/pl40JFxbO097Sgdgev6urK5bH7cgt1A3Fm2N5bKBZFLrPU2lf+l6fkpRrX6hi/8xfo8t7YgslVhThAaTRYe+5JOkQ6kYBfmq/uv6DSYcAAABSJImZ2cskXShph5k9EF13lcpF7K+b2UWS/k3S26Lbbpf0Rkm7JD0t6V2NDRfNbG/pgL58zouTDqNu7xmIr8AHNIvSvgN66wVJRzE7t9zIaxQAgEZ48cVXJx3CrFCEB4Dm9fbbP5J0CIhRw4vZ7n63avfBlqRVNbZ3SZfGGhQAAJjWovaF2vPFdBb5F7UvTDoEAACA1Fmc69CHb74w6TDqtjjXkXQISNjX3viRpEOYFYrwM5PYApAAACA9bqqj7cpsdHV1adOmTbH+jplY2L5IB67bmXQYs7KwfVHSIQAAgIDcWLwhtsdulmM/IM0u/M7nkg4hERSzgRS4oHCenkxhb/DFuYW6kd7gAFLk5v6bYn38ZvrgtrA9pwNf3JJ0GHVb2J5LOgQAQMa1t3foc33dSYdRt/Z2ZizXsjjXofdueEfSYdSNGei44f99f9IhzMpci/CZK2Zf8K34vlkE4vJk6YA+8dbDkg6jbh++JZ0tCQAgC27uL8b22M1UtAcAYL719zNjOSTMQAfSJXPF7Bvfkr5+TxJFeAAAAAAAAADZlrliNgAkrbtwnvalsG1Me26h+mkbAwAAgBpy7R36hy+lc/JYjvYbAJAaFLMBNI2sFHn3lQ6o5zyLJZY49d1M2xgA6bOwPacD138z6TDqRm9wAGlTjLH1hkS7BgBAGcVsAE1jX+mAPvBHrUmHUbfPfJ0ib5bl2hfqrr507gO59oVJhwDELiu9wRe2t+vAl7+WdBh1W9jennQITan8fF6bdBizwnMKAADiRDE7UG//1pakQwCATCj2x9d6pZkKZQCa2839/bE9djO9F5WLvNclHUbd6i3wZuX5zIpF7R368RffnXQYs7KI9htAMDpyi/WOwcuTDqNuHbnFSYeAJkMxO1Bfe8tZSYcwKxThgbDccmPSEQAAQkKRNywL2xfrwPUfTDqMWVnYPvPiyk203wDQBG4oxvfhjPehxuvItevC73wu6TBmpSM3t7O4KGYDAGLz1guSjmB2KMIDABC/m/sprAAA5ldHbrHefvtHkg5jVuqZhX5DMbtf8GeqmN2Ra9cF34r3W/G4zPVbi5C9Z+BXSYcAAAAAAACAhDEDPXyZKmbH+a2FxE6dlC+f8+KkQ6gbBXgAAAAAAACgPpkqZgNp9uFbnk06BAAAAAAAACAxFLOBlPjEWw9LOoS6UYCfWt/NnnQIAAAAAAAAqUIxO0AduZze/q0tSYcxKx25XNIhIGGf+fpY0iE0RM95lnQIdau3AJ9rX6hbbjwQUzTxyrUvTDoEAAAAAABQhWJ2gG4oFmN9fHqDI04f+KPWpEOoW1YK8PUq9t8c22PzPgQAAAAAQPZQzAYAAAAAAAAOoaurK/b7MGkHmB7FbKRaR26h3jOQvjYGHTlaGGRZe26h+m5O337bzn4LAAAAoIasFHmbIQYg6yhmI9VuKGajjcHi3EJ9+Jb0FT8XU/ysqT8j+y0AAACQdXEXeZvl2L9Z4gAQPorZQArcmJHiZ3tuoT7z9fQV7ZmxDDxfVj64ZUVWns+szCrLSp4A0Ax4PwTQDOo9lmvmY7/UFLPN7GxJfyOpVdJX3P2ahEMCMM+YsQyEg9dbWLLyfJInADROVr4oBdDcQiryTqdZ4pgPqShmm1mrpP8j6Q2Sdkv6vpnd5u7/FOfv5Y8rADROVg4ispJnVnCsAACYb1n529IscQCoLSufW5olDsycuXvSMRySmb1O0kfcvSsaf1CS3P3qWtufeuqpvn379gZGmG6zOViqR1rfGNI6kzfu51NK53Oa1udT4jUKAMBs8Tf0+Tgmmlpa/18AAEg7M7vf3U+d0bYpKWb/oaSz3f3d0fhCSae7+/tqbU8xG7Vw8Jttaf7gBgAAMB2OcwEAQJrVU8xORZsRSVbjuooqvJldLOliSXrpS1/aiJiQMhyEh4XFqwAAAMo4ZgEAAFmRlmL2bknHTRofK2nP5A3c/XpJ10vlmdmNCw1AEvjQBgAAAAAAkC0tSQcwQ9+XdLKZ/baZHSbpPEm3JRwTAAAAAAAAAKBBUjEz291Hzex9kjZJapXU5+4/SjgsAAAAAAAAAECDpKKYLUnufruk25OOAwAAAAAAAADQeGlpMwIAAAAAAAAAyDCK2QAAAAAAAACApkcxGwAAAAAAAADQ9ChmAwAAAAAAAACaHsVsAAAAAAAAAEDTM3dPOoZ5Z2ZPShpJ4Fe3S9qXwO9tNPIMC3mGhTzDkpU8pezkSp5hIc+wkGdYspKnlJ1cyTMs5BkW8gxLEnke7+6LZ7JhkMXspJjZdnc/Nek44kaeYSHPsJBnWLKSp5SdXMkzLOQZFvIMS1bylLKTK3mGhTzDQp5hafY8aTMCAAAAAAAAAGh6FLMBAAAAAAAAAE2PYvb8uj7pABqEPMNCnmEhz7BkJU8pO7mSZ1jIMyzkGZas5CllJ1fyDAt5hoU8w9LUedIzGwAAAAAAAADQ9JiZDQAAAAAAAABoehSz62RmZ5vZj81sl5ldWeP2w83s76Pbt5nZCY2Pcu7MrM/M9prZziluNzP7fJTnQ2b2mkbHOB/M7Dgz22pmD5vZj8zs8hrbpD5XM3uBmX3PzB6M8vxojW2C2HclycxazeyHZra+xm1B5GlmPzOzHWb2gJltr3F76vdbSTKzI83sG2b2z9Hr9HVVt6c+TzN7efQ8Tvz8u5m9v2qb1OcpSWb2p9F70E4zu8nMXlB1eyivz8ujHH9U/VxGt6f2+ax1fGBmi8xss5n9JPp34RT3fUe0zU/M7B2Ni7p+U+T5tug5HTezKVd3t0McKzaTKfL8VPSe+5CZ3WpmR05x37Tn+fEoxwfMbNDMjpnivqnebyfd1mtmbmbtU9w31Xma2UfM7NFJf0vfOMV9U7PfSlM/p2Z2WZTHj8zs2inum5pcp3hO/37S8/kzM3tgivumPc9TzOy+KM/tZnbaFPdN+2v0VWb2j1b+/PIdM/vNKe6bpuezZi0htOOiafIM6rhomjyDOi6aJs90HRe5Oz8z/JHUKulfJZ0o6TBJD0r6vapt/kTSF6PL50n6+6TjnmWuyyW9RtLOKW5/o6QNkkzSGZK2JR3zLPM8WtJrossvlvQvNZ7T1OcaxX5EdHmBpG2SzqjaJoh9N4r/A5KKktbXuC2IPCX9TFL7NLenfr+N8viqpHdHlw+TdGSIeU7Kp1XS45KODy1PSUsk/VTSC6Px1yW9s2qb1L8+JS2VtFPSiyS1Sdoi6eRQns9axweSrpV0ZXT5Skl/XeN+iyQ9Ev27MLq8MOl86szzdyW9XNIdkk6d4n6HPFZspp8p8uyU1BZd/uspns8Q8vzNSZf/18R7T9X9Ur/fRtcfJ2mTpBHVOHYIIU9JH5HUe4j7pWq/nSbXldHflsOjcUfac51q3510+6cl/UWIeUoalLQ6uvxGSXfUuF8Ir9HvS3p9dLlH0scDeD5r1hIU2HHRNHkGdVw0TZ5BHRdNk2eqjouYmV2f0yTtcvdH3P1ZSTdLenPVNm9WufgiSd+QtMrMrIExzgt3v0vS/mk2ebOkr3nZfZKONLOjGxPd/HH3x9z9B9HlX0l6WOWCy2SpzzWK/alouCD6qW6YH8S+a2bHSjpH0lem2CSIPGcg9fttNGNjuaR1kuTuz7r7L6o2S32eVVZJ+ld3H6m6PpQ82yS90MzaVC727qm6PYTX5+9Kus/dn3b3UUl3Sjq3apvUPp9THB9Mft6+KuktNe7aJWmzu+939wOSNks6O7ZA56hWnu7+sLv/+BB3ncmxYtOYIs/BaN+VpPskHVvjriHk+e+Thr+h5x8XSQHst5HPSrpCtXOUwsnzUFK130pT5nqJpGvc/Zlom7017pqqXKd7TqPjgD+SdFONm0PI0yVNzFL+LT3/2EgK4zX6ckl3RZc3S/qfNe6atudzqlpCUMdFU+UZ2nHRNHkGdVw0TZ6pOi6imF2fJZJ+Pmm8W88vfB7cJtrhfykp15DoGmsm/xepYuXT2V+t8qzlyYLI1cqtNx6QtFflN6Ap80z5vvs5lT+wjU9xeyh5uqRBM7vfzC6ucXsI++2Jkp6U9H+t3DbmK2b2G1XbhJDnZOep9oe11Ofp7o9KWivp3yQ9JumX7j5YtVkIr8+dkpabWc7MXqTyLKvjqrZJ/fNZ5Sh3f0wqHyBL6qixTWg5TyW0PHtUPougWhB5mtknzeznkrol/UWNTVKfp5m9SdKj7v7gNJulPs/I+6JTpPumOK0/lDx/R9J/t3I7rjvN7PdrbBNKrpL03yU94e4/qXFbCHm+X9KnoveitZI+WGObEPLcKelN0eW36fnHRlKK86yqJQR7XDRNzWQqoeUZ1HFRdZ5pOi6imF2fWrPDqr+tmMk2IQgqTzM7QtI3Jb2/6hspKZBc3X3M3U9R+ZvE08xsadUmqc/TzP6HpL3ufv90m9W4LlV5Rpa5+2skrZZ0qZktr7o9hDzbVD5F8Tp3f7WkX6t8qt5kIeQpSTKzw1Q+yP+HWjfXuC5VeUaFhTdL+m1Jx0j6DTO7oHqzGndNVZ7u/rDKpyBulrRR5dMMR6s2S32es5CVnIPJ08w+pPK+21/r5hrXpS5Pd/+Qux+nco7vq7FJqvOMvlD7kGp/IK3YtMZ1qckzcp2kl0k6ReUvTD9dY5sQ8pTKx0cLVW5TtUbS12ucxRRKrpJ0vmp/0S+Fkeclkv40ei/6U0VnJFYJIc8elT+z3K9ya4Nna2yTyjwPUUuY8m41rmvqXLOeZ2jHRbXyTNNxEcXs+uxW5TeIx+r5pwEd3CY6jfq3NLvT4JrdTP4vUsHMFqj8Iu5391tqbBJMrpIUtWm4Q88/HSSEfXeZpDeZ2c9UPrUnb2Y3Vm0TQp5y9z3Rv3sl3aryqU2ThbDf7pa0e9JZBN9QubhdvU3a85ywWtIP3P2JGreFkOdZkn7q7k+6+3OSbpF0ZtU2obw+17n7a9x9ucrxV88mC+H5nOyJiTYp0b+1TnkPLeepBJFntKDP/5DU7e61PqQEkeckRdU+5T3teb5M5S8QH4yOjY6V9AMze0nVdmnPU+7+RDRxY1zSl/X84yIpgDwjuyXdErWq+p7KZyNWL+wZRK7RscBbJf39FJuEkOc7VD4mksoTGoLcd939n929091fq/KXE/9aY7PU5TlFLSG446IZ1EymEkSeoR0XzeD5bPrjIorZ9fm+pJPN7LejGXTnSbqtapvbVP6DJEl/KGl4ip097W6T9HYrO0Pl08UfSzqoekWzGNZJetjdPzPFZqnP1cwWT6y6a2YvVLmo9M9Vm6V+33X3D7r7se5+gsqvz2F3r575mfo8zew3zOzFE5dVXpRiZ9Vmqd9v3f1xST83s5dHV62S9E9Vm6U+z0mmm3kUQp7/JukMM3tR9N67SuUebZOl/vUpSWbWEf37UpU/hFc/ryE8n5NNft7eIenbNbbZJKnTzBZGs/Q7o+tCM5NjxaZmZmdL+nNJb3L3p6fYLIQ8T540fJOef1wkpXy/dfcd7t7h7idEx0a7VV706fGqTVOdp3SwYDThXD3/uEgKYL+NfEtSXpLM7HdUXmxsX9U2oeR6lqR/dvfdU9weQp57JL0+upzX878Al8J4jU4cG7VI+rCkL9bYLFXP5zS1hKCOi2ZYM5lKap7TqfIM7bhomjzTdVzkTbCaZpp+VO59+S8qf5P4oei6j6m8Y0vSC1T+RnWXpO9JOjHpmGeZ500qn6L3nMoHvhdJ+mNJfxzdbpL+T/T/sENTrF7b7D+S/kDl0yIekvRA9PPG0HKV9EpJP4zy3KloNfAQ991JOa+QtD7EPFXuJf1g9POjSe9FQe23UR6nSNoe7bvfUvm02hDzfJGkkqTfmnRdiHl+VOUDo52SbpB0eGivzyiP76r8xcuDklaF9HxOcXyQkzSk8gfwIUmLom1PlfSVSfftiZ7bXZLelXQus8jz3OjyM5KekLQp2vYYSbdPuu/zjhWb9WeKPHep3A9x4rjoi4Hm+c3oveghSd9RefGj4Pbbqtt/Jqk9xDyjvyk7oufzNklHR9umdr+dJtfDJN0Y7b8/kJRPe65T7buS/k7R385J2waVp8qfR+9X+Zhhm6TXRtuG9hq9PHqe/kXSNZIsgOdzqlpCUMdF0+QZ1HHRNHkGdVw0TZ6pOi6aeAMBAAAAAAAAAKBp0WYEAAAAAAAAAND0KGYDAAAAAAAAAJoexWwAAAAAAAAAQNOjmA0AAAAAAAAAaHoUswEAAAAAAAAATY9iNgAAAAAAAACg6VHMBgAAAOpgZmNm9oCZ7TSz75jZkQ3+/T8zs/Zpbn+qavxOM/vf8UcGAAAAxItiNgAAAFCf/3D3U9x9qaT9ki6N6xeZWVtcj10vM2tNOgYAAABkG8VsAAAAYPb+UdKSiYGZrTGz75vZQ2b20UnXvz267kEzuyG67ngzG4quHzKzl0bX/52ZfcbMtkr6azPLmdmgmf3QzL4kyWYb7CF+5x9O2u6p6N8VZrbVzIqSdsz29wIAAADzoWlmegAAAABpEs1UXiVpXTTulHSypNNULjjfZmbLJZUkfUjSMnffZ2aLoof435K+5u5fNbMeSZ+X9Jbott+RdJa7j5nZ5yXd7e4fM7NzJF18iNBeaGYPTBovknTbDH7nVE6TtNTdf3qI7QAAAIBYUcwGAAAA6jNRLD5B0v2SNkfXd0Y/P4zGR6hc3H6VpG+4+z5Jcvf90e2vk/TW6PINkq6d9Dv+wd3HosvLJ7Zz9wEzO3CI+P7D3U+ZGJjZOyWdOoPfOZXvUcgGAABAM6DNCAAAAFCfiWLx8ZIO03/1zDZJV0f9tE9x95PcfV10vc/gcSdv8+tpbptPE487quizgZmZynlNFQsAAACQCIrZAAAAwCy4+y8l/S9JvWa2QNImST1mdoQkmdkSM+uQNCTpj8wsF10/0WbkXknnRZe7Jd09xa+6K7pdZrZa0sI5hD3V7/yZpNdGl98sacEcfgcAAAAQC9qMAAAAALPk7j80swclnefuN5jZ70r6x/LkZj0l6QJ3/5GZfVLSnWY2pnIbkneqXAjvM7M1kp6U9K4pfs1HJd1kZj+QdKekf5tDyFP9zi9L+raZfU/l4juzsQEAANB0zD2uMxYBAAAAAAAAAJgftBkBAAAAAAAAADQ92owAAAAAKRP13x6qcdMqdy81Oh4AAACgEWgzAgAAAAAAAABoerQZAQAAAAAAAAA0PYrZAAAAAAAAAICmRzEbAAAAAAAAAND0KGYDAAAAAAAAAJoexWwAAAAAAAAAQNOjmA0AAAAAAAAAaHoUswEAAAAAAAAATY9iNgAAAAAAAACg6VHMBgAAAAAAAAA0PYrZAAAAAAAAAICmRzEbAAAAAAAAAND0KGYDAAAAAAAAAJoexWwAAAAAAAAAQNOjmA0AAAAAAAAAaHptjf6FZvYCSXdJOjz6/d9w9780s7+T9HpJv4w2fae7P2BmJulvJL1R0tPR9T+Y7ne0t7f7CSecEFMGAAAAAAAAAID5cP/99+9z98Uz2bbhxWxJz0jKu/tTZrZA0t1mtiG6bY27f6Nq+9WSTo5+Tpd0XfTvlE444QRt3759nsMGAAAAAAAAAMwnMxuZ6bYNbzPiZU9FwwXRj09zlzdL+lp0v/skHWlmR8cdJwAAAAAAAACgeSTSM9vMWs3sAUl7JW12923RTZ80s4fM7LNmdnh03RJJP590993RdQAAAAAAAACAjEikmO3uY+5+iqRjJZ1mZkslfVDS/yPp9yUtkvTn0eZW6yGqrzCzi81su5ltf/LJJ2OKHAAAAAAAAACQhESK2RPc/ReS7pB0trs/FrUSeUbS/5V0WrTZbknHTbrbsZL21His6939VHc/dfHiGfULBwAAAAAAAACkRMOL2Wa22MyOjC6/UNJZkv55og+2mZmkt0jaGd3lNklvt7IzJP3S3R9rdNwAAAAAADSTUqmk3t5e7d+/P+lQAABoiCRmZh8taauZPSTp+yr3zF4vqd/MdkjaIald0iei7W+X9IikXZK+LOlPGh8yAAAAAADNpVgsaufOnerv7086FAAAGqKt0b/Q3R+S9Ooa1+en2N4lXRp3XAAAAAAApEWpVNLg4KDcXYODg+ru7taiRYuSDgsAgFgl2jMbAAAAAADUr1gsanx8XJI0Pj7O7GwAQCZQzAYAAAAAIGWGh4c1OjoqSRodHdXw8HDCEQEAED+K2QAAAECdWHQNQNLy+bza2sqdQ9va2pTP1+zcCQBAUChmAwAAAHVi0TUASSsUCmppKX+kb2lpUXd3d8IRAQAQP4rZAAAAQB2qF11jdjaAJORyOXV2dsrM1NnZyeKPAIBMoJgNAAAA1IFF1wA0i0KhoKVLlzIrGwCQGRSzAQAAgDqw6BqAZpHL5bR27drgZ2WzTgEAYALFbAAAAKAOLLoGAI3FOgUAgAkUswEAAIA6sOgaADQO6xQAACajmA0AAIB5k4VTwVl0DQAah3UKAACTUcwGAADAvMnKqeAsugYAjcE6BQCAyShmAwAAYF5k6VTwrCy6BgBJY50CAMBkFLMBAAAwLzgVHAAw31inAAAwGcVsAAAAzAtOBQcAzDfWKQAATEYxGwAAAPOCU8EBAHFgnQIAwASK2QAAAJgXnAoOoBmUSiX19vYG3bc/a1inAAAwgWI2AABAA2ShuMKp4ACaQbFY1M6dO+nbDwBAgChmAwAANEBfX5927Nihvr6+pEOJFaeCA0hSqVTS4OCg3F2Dg4NBf4EIAEAWUcwGAACIWalUOrgY4tDQUNDFFU4FB5CkYrGo8fFxSdL4+DizswEACAzFbAAAkKgstN/o6+urKK6EPjsbAJIyPDys0dFRSdLo6OjBLxIBAEAYKGYDAIBEZaG36R133FEx3rp1azKBAEDg8vm82traJEltbW3K5/MJRwQAAOYTxWwAAJCYrPQ2dfdpxwCA+VEoFNTSUv6Y29LSQv9+AAACQzEbAAAkJiu9TVeuXDntGAAwP3K5nDo7O2Vm6uzspH8/AACBaXgx28xeYGbfM7MHzexHZvbR6PrfNrNtZvYTM/t7Mzssuv7waLwruv2ERscMAADikZXepj09PRXjiy66KKFIACB8hUJBS5cuZVY2AAABSmJm9jOS8u7+KkmnSDrbzM6Q9NeSPuvuJ0s6IGniU95Fkg64+0mSPhttBwAAApCl3qZmVvEvACAeuVxOa9euZVY2AAABangx28ueioYLoh+XlJf0jej6r0p6S3T5zdFY0e2rjE+BAAAEISu9TYvFYkWeobZTAQAAAIA4JdIz28xazewBSXslbZb0r5J+4e6j0Sa7JS2JLi+R9HNJim7/paRcYyMGAABxyOVyWr58uSRp+fLlwc6iGx4e1tjYmCRpbGws2HYqAAAAABCnRIrZ7j7m7qdIOlbSaZJ+t9Zm0b+1ZmF79RVmdrGZbTez7U8++eT8BQsAABoi5BOvzjzzzGnHAAAAAIBDS6SYPcHdfyHpDklnSDrSzNqim46VtCe6vFvScZIU3f5bkvbXeKzr3f1Udz918eLFcYcOAADmQalU0l133SVJuvPOO7V///P+xAcp5MJ9qVRSb29vZp5LAAAAAI3T8GK2mS02syOjyy+UdJakhyVtlfSH0WbvkPTt6PJt0VjR7cPu/ryZ2QAAIH2KxaLGx8clSePj48H2kr733nsrxvfcc09CkcSvWCxq586dwT6XAAAAAJKTxMzsoyVtNbOHJH1f0mZ3Xy/pzyV9wMx2qdwTe120/TpJuej6D0i6MoGYAQBADIaHhzU6Wl4yY3R0NNhe0vl8Xq2trZKk1tZW5fP5hCOKR6lU0uDgoNxdg4ODzM4GAADPs2vXLp1tmA30AAAgAElEQVR77rl65JFHkg4FQAo1vJjt7g+5+6vd/ZXuvtTdPxZd/4i7n+buJ7n729z9mej6/4zGJ0W3824HAEAg8vn8wZYbZhZskbdQKGjixDJ3V3d3d8IRxSMrM+0BAMDsXXvttXr66ad1zTXXJB0KgBRKtGc2AADIttWrV1cUec8555yEI8JcZGWmPQAAmJ1du3ZpZGREkjQyMsLsbAB1o5gNAAASs2HDhoqZ2QMDAwlHFI9isViRZ6gzlvP5vNrayut5t7W1BTvTHgCAOGRhEeVrr722YszsbAD1opgNAAASMzw8XDEzO9SZvMPDwxobG5MkjY2NBZtnoVCoKNqH2k4FAIA4ZGER5YlZ2VONQ0JvcCAeFLMBAEBistIzOyszlnO5nA4//HBJ0uGHH65FixYlHBEAAOmQlUWUjzjiiGnHIaE3OBAPitkAACAxWemZXSgUKhZGDHXG8q5du/TUU09Jkp566ilmIgEAMENZWUR5Ym2NqcahoDc4EB+K2QAAIDFZ6ZmdFVnqg5mFvqYAgMbJyiLKZ5111rTjUGTpmAhoNIrZAAAgMVnpmZ2VBSCz1Aezr69PO3bs0Lp165IOBQAQgKy0JCsUCgfzXLBgQbBnq2XpmAhoNIrZAAAgMVn54JaVBSCPP/74acehKJVKB5/D4eFhZmcDAOasUCiopaVcomlpaQm2yJvL5XT22WfLzNTV1RXs+hpZOSYCkkAxGwAAJCYrvaSzUrS/4oorKsZXXnllQpHEq6+vr2K/ZXY2AGCucrmcOjs7ZWbq7OwMtsgrlY//li5dGuxxnyS9973vrRhfcsklCUUChIdiNgAAQMyyMttq4cKFFe1UjjzyyIQjisfWrVunHQMA5ldW1inIQpFXKhfu165dG3TB/t57760Y33333QlFAoSHYjYAAEhMVnpJ53I5LV++XJK0fPnyYD+8FYvFiqJ9qM/nxD471RgAML+KxaJ27twZ7N+VCVko8mZFdUu5UFvMAUloSzoAAACQXbV6SV922WUJRxWvkAufWXk+V6xYoS1bthwcr1y5MsFoAKmrqyvWx9+0aVOsjw9Mp1QqaXBwUO6uwcFBdXd3U+xF08vn89q4caNGR0eDbjEHJIFiNgAASEw+n9ftt9+u8fFxtbS0BHugXyqVdNddd0mS7rzzTvX09AT5QTwrH9x6eno0PDx8cL/t6elJOiRkXD3F5q6uLorTASmVSrr66qt11VVXBfl3RSrPyp68TkF/f3+QX5QiLIVCQYODg5LCbjEnZeN9CM2FYjYAAEhMoVDQ+vXrJYW9AGRWPohn5YNbLpdTPp/Xli1btGrVKj64AUjM5PYbIf5dkcpn/YyOjkqSRkdHU3fWD2dOZFMul9Ppp5+u7373uzr99NODPlbIwvsQmgvFbAAAkJgDBw5UjH/xi18EebCf9g/iM5XL5dTZ2amBgQF1dnYG+VxO6Onp0RNPPMGsbACJyUr7jbSf9VNvsZmzJ8LxyCOPSJJ++tOfJhxJfLLyPoTmwgKQAAAgMddee23F+Jprrkkoknjl83m1tZXnEKTxg3g9CoWCli5dGuys7Aks0gUgabXO+glRoVCoWCw69L8vCMOuXbv06KOPSpJ27959sLAdmmKxWDFhI9T3ITQXitkAACAxIyMj045DMfmDeMjtNySKvKEplUrq7e3V/v37kw4FQJVaZ/2EKJfL6ZhjjpEkHXPMMfx9QSpkZcLGxBoiUvlLtVDfh9BcKGYDAIDEHH/88dOOQzH5g/jRRx/NB3GkxuQ+mACaS1bO+imVStqzZ48k6bHHHuPLNaRCViZsvPa1r512DMSBYjYAAEjMFVdcUTG+8sorE4okXpM/iO/Zs4cP4kiF6j6Y7LdAcykUCmppKX+kD/msn2KxKHeXFHY7FYQlKxM2qtunhNwfHM2DYjYAAEjMSSeddPDg/vjjj9eJJ56YcETxmPxB3N2D/iCelbYUWcgzK/14gbSaWHTXzIJedDcr7VQQlqxM2JjoCz5h9+7dCUWCLGlLOgAAAJBtV1xxhdasWRPsQb5U+4P4ZZddlnBU8ejr69OOHTvU19en3t7epMOJzeT2G6E+l1nab4G0KhQKGhkZCXZWtiSdeeaZ2rJly8HxsmXLEowGU+nq6or9d2zatCn23zFfJiZsjIyMBD1hYyLHyWMgbhSzAQBAok466STdeuutSYcRq3w+r40bN2p0dDT4vqYTM+aGhobU09MT5EzB6vYb3d3dQeaZlf0WSLOJRXezZOJMJzSXegvNXV1dqSpOz0YWJmxcccUVuvTSSw+OQ84VzYM2IwAAADErFAoV7RpCnUHX19dXkWdfX1/CEcUjK+03CoWCzExS2P14pWy0jQHS6t577512DDSriQkboc7Klso5LlmyRJK0ZMmSoHNF82h4MdvMjjOzrWb2sJn9yMwuj67/iJk9amYPRD9vnHSfD5rZLjP7sZnFf+7KLHAADAAAppOFmWR33HFHxXjr1q3JBBKzrPRvzeVy6ujokCR1dHQEOft8wuS2MQCaSz6fV2trqySptbWVs0SAJjNRwH7Zy16WcCTIiiTajIxK+jN3/4GZvVjS/Wa2Obrts+5ecY6Umf2epPMk/TdJx0jaYma/4+5jDY36ELLQNxEAgDiUSiVdffXVuuqqq4Itlk1eAHJiJm+IxwvVBftQC/j5fF4bNmzQ2NhY0IWVUqmkPXv2SCov8LR///4gX6NZaRsDpFWhUNDg4ODB99yQzxJB86M3eKVSqaRt27ZJku67775gjxXQXBpezHb3xyQ9Fl3+lZk9LGnJNHd5s6Sb3f0ZST81s12STpP0j7EHO0McAAMAMHtZWDBwaGjoeeMQi9krV66sWKRr5cqVCUYTn0KhoIGBAUnlgn2ohZW+vr6DX0i4u9atW6c1a9YkHNX8q9U2JsTXJ5BWuVxOnZ2dGhgYUGdnJ5+1kSh6g1fibyiSkGjPbDM7QdKrJW2LrnqfmT1kZn1mtjC6bomkn0+6225NX/xuuKz0TQQAYL5VLxgYaruuiVYNU41D0dPTo5aW8uFlS0uLLrroooQjil+os8+l57eJoW0MgKQUCgUtXbo02C8PgbTibyiSkESbEUmSmR0h6ZuS3u/u/25m10n6uCSP/v20pB5JVuPuz/vUYGYXS7pYkl760pfGFXZNtV68fBMFAMCh1VowMMTZ2Xv37p123Oxmc0rt+Pi4zj///Bltm7YZS9UzlkPdbycWf5xqHIp8Pq+NGzdqdHRUbW1twbaNyZIstK/Kmlwup7Vr1x56QwANlZXWa2guiRSzzWyByoXsfne/RZLc/YlJt39Z0vpouFvScZPufqykPdWP6e7XS7pekk499dSGTpHhABgAgNmptWBgiEXBZcuWVbTfWLZsWYLR1K+eYnOpVFKhUNBNN90UbBEpK/vtihUrMtM2ZmIfb2lpYeZnAFjPCAAao1AoaP36cvlubGws6L+hfFHaPBreZsTKUzrWSXrY3T8z6fqjJ212rqSd0eXbJJ1nZoeb2W9LOlnS9xoV70wUCoWKU2pDfvECADCfsrJg4DPPPFMxfvbZZxOKJH65XE6Sgj7Iz8p+W902pqenJ+GI4pHL5XTMMcdIko4++uig990sKJVK2rRp08H1jEJtXwUAzeDAgQMV41/84hcJRRK/yV+UIllJ9MxeJulCSXkzeyD6eaOka81sh5k9JGmlpD+VJHf/kaSvS/onSRslXeruYwnEPaWJBSnMjAUpAACoQ/VMz1Bnft57770V43vuuSehSDAfsrLf5nK5g2ccrlq1Kthj3FKppD17yid+7tmzh+JnyhWLxYMtIJ977jmKDgAQo7/6q7+qGH/yk59MKJJ4lUolDQ4O8kVpk2h4Mdvd73Z3c/dXuvsp0c/t7n6hu78iuv5N7v7YpPt80t1f5u4vd/cNjY55JliQAgCA+lXP9Ax1wcCs9B7OiiwtdNnT06NXvOIVwc7KlsrFz8k90Cl+ptvQ0FDF8zk0NJRwRPEqlUrq7e2lsAIgEY8++mjFePfu3QlFEq9isVixzk/Ixwpp+LuSxMzsIE0sSBHqjBUAAOIyuSgYqhUrVlSMQ53JmxWTZyzn83mO/1Ku1mLuSK+Ojo5px6Hp6+vTjh071NfXl3QoABCsLB0rpKGdSiILQAIAAEjlg6WWlhaNj4+rpaUldYt1dXV1zep+mzdv1ubNmw+5XT0LL2LuZvN8btmypWKRxENJ23OahYX08vm8BgYG5O4yMxZzT7m9e/dOOw5JqVQ6WFAZGhpST09Pqr5cm+3f0JlK2/stkEatra0aGxurGIcon89r48aNGh0dVVtbW7DHCtXtVLq7u5vy7wrFbAAAkJhasxzSVDCr54Pypz71KW3ZskVveMMb1NvbG2NUmK16Cx9dXV1BF0vS8oFmrlavXq3169dLKrelOOeccxKOCHOxatWqii8nVq1alXRIsenr66s47b2vry9Vf194zwXSb+XKlRVf6od69mGhUNDg4KCk8tmkobYYrtVOpRk/m4V7Pi8AAGh6+Xz+YP/o0GdETvQcDrn3MMKSlf6Qt956a8X4m9/8ZkKRYD4UCgW1tZXnbLW1tQVbcJCkO+64o2K8devWZAIBkFk9PT0Vx/KhriOSy+W0fPlySdLrX//6IL/cl9LTToWZ2fOkVCrp6quv1lVXXRXsTi1lJ08AQGNkaUZkLpeTJP5+IjXSfubETFUXALdu3ao1a9YkFA3mKpfLqaurSwMDA+rq6gr6PXdiocupxgAwF/W2AnJ3nX/++TPePq1nWoT8XpuW1msUs+dJFvoJStnJEwDQGLVmRFJEAppDVvpDTswom2qM9CkUChoZGQl6VraUndP7ASRjpsXmUqmkQqGgm266KdgvEEulku68805J0p133qmLLrooyFzTMtGINiPzoLqf4P79+5MOKRZZyRMA0Di1ZkQCaA6FQkEtLeWPCyH3h1yxYkXFmIJg+uVyOa1duzbIQsNkPT09Fa/RUE/vB9DcsnD2YbFY1HPPPSdJeu6554JtvbZhw4aKtjEDAwMJR1Qbxex5kJV+glnJEwDQOMyIBJpXLpdTZ2enzEydnZ3BfkitLgjS1z79SqWSent7g598k8vlDp4xkc/ng32NAkDShoaGph2HYnh4+GAbFXdv2p7ZFLPnQVoapM9VVvIEADTO6173uorxmWeemVAkAGopFApaunRpsLOypcqC4KpVqygIBuC6667Tjh07dN111yUdSux6enr0ile8glnZABCj6mODUI8V8vl8xSLKzdpijp7Z8yAtDdLnKp/Pa8OGDRobG1Nra2uweQIAGufZZ5+tGD/zzDMJRQJkR70LOkmqa0EnKX2LOvX09OiJJ55gVnYASqWSvvvd70qS7rrrLl1yySXBFh2k/2qpAgCIz+OPPz7tOBSFQkGDg4OSmrvFHMXseZCWBulzVSgUDvbLGR8fb9qdGgCQHtu2bZt2DGD+1Vto7urqSl1xul4UBMNRPRv7uuuu04c+9KGEopmd2XzhVI/QX88AgNmZaDE3MDDQ1C3mKGbPg4kG6RMzswcGBnTZZZclHVYsJvfOAQAAAIBmcvfdd1eMJ2ZppwlfOAFAc1m5cqW2bNlSMQ5VoVDQyMhIU09gpWf2PEhLg/S56uvrqxivW7cuoUjil5VFYwAgaUuWLKkYH3vssQlFAgAIQfWkGybhAADmqroNWcjrFEycrdass7IlitnzIp/Py8wkKeie2Vu3bp12HJJisaidO3eqv78/6VAAIGhXXXVVxThtp4IDAJpL9Zek1WMAAJBuFLPnwerVqytmZofaMzsrSqWSBgcH5e4aHBxkdjYAxOikk046WGg49thjdeKJJyYcEQAgzaq/JP3whz+cUCQAgFBkqVNBGtAzex5s2LChYhxqz+yXvOQlevTRRyvGISoWixofH5dUXuiyv78/yOcTAJrFVVddpTVr1jArGwAwrdksjHjJJZfMeFv6TgMAaqluJzw8PKw1a9YkFA0oZs+DWjt1iMXP6hnKoc5YHh4e1ujoqCRpdHQ02OcTAJrFSSedpFtvvTXpMAAATW6mxeZdu3bp0ksv1XXXXccZPwCAOZuY8DjVGI1Fm5F5cOaZZ047DsWqVaumHYcin8+rra38PU9bW1uwPdABAACAEJ100kmSRCEbAIAAUcyOwcRikKEpFApasGCBJGnBggXq7u5OOKJ4FAoFtbSUXxotLS3B5gkAAAAAAABMKJVK6u3tbepuDLQZmQf33ntvxfiee+5Rb29vQtHEJ5fLqaurSwMDA+rq6tKiRYuSDikWuVxOnZ2dGhgYUGdnZ7B5AmhupVJJV199ta666irehwBglmbTY7ke9FgGACB8p59+urZt23ZwfMYZZyQYTbyKxaJ27tzZ1OvHUcyeB/l8Xhs3btTo6GjwbSkKhYJGRkaCn62clTwBNK80HEQAQLOrp9jc1dVFcRoAADzPYYcdVjGe6FoQmlKppE2bNsndtWnTJnV3dzflxCrajMyDQqFwsLWImQVdAM3lclq7dm1T7szzKSt5AmhOpVJJg4ODcncNDg429SleAAAAABCy6o4M1eNQFItFjY6OSpJGR0fV39+fcES1NbyYbWbHmdlWM3vYzH5kZpdH1y8ys81m9pPo34XR9WZmnzezXWb2kJm9ptExH0oul9MxxxwjSTrmmGMogAIA5qRYLGpsbEySNDY21rQHEQAAAAAQuuq18UJdK29oaEjuLklydw0NDSUcUW1JtBkZlfRn7v4DM3uxpPvNbLOkd0oacvdrzOxKSVdK+nNJqyWdHP2cLum66N+mUSqVtGfPHknSY489pv3791PQBgDM2vDwcEUxe3h4OHWtRuhTCwAAACAEK1as0JYtWw6OV65cmWA08eno6NDIyEjFuBk1vJjt7o9Jeiy6/Csze1jSEklvlrQi2uyrku5QuZj9Zklf8/JXA/eZ2ZFmdnT0OE2hWCwe/OZifHyc/qYBYOE1AEk688wzKw6WzjzzzASjmZ16i830qgUAAADQjHp6ejQ8PKzx8XG1tLSop6cn6ZBi8cQTT0w7bhZzbjNiZi1m9mozO8fM8mZ2VB33PUHSqyVtk3TURIE6+nei/L9E0s8n3W13dF3TGB4erugpMzw8nHBE8SmVSurt7Q2+f+vkhdcAIGmhnsYGAAAAAM0ul8vpqKPK5c6jjjoq2EmPEzlONW4Wsy5mm9nLzOx6SbskXSPpfEl/Immzmd1nZu8ysykf38yOkPRNSe9393+f7lfVuM5rPN7FZrbdzLY/+eSTdeUyV/l8vmIByHw+39Df30hZKPKy8BqApFUvKHLPPfckFAkAAAAAZFupVNLjjz8uSXr88ceDrRPt3bt32nGzmMvM7E9IulHSy9y9y90vcPc/dPdXSnqTpN+SdGGtO5rZApUL2f3ufkt09RNmdnR0+9GSJv7Hdks6btLdj5W0p/ox3f16dz/V3U9dvHjxHNKq3+rVqysapJ9zzjkN/f2NUiqVtGnTJrm7Nm3aFOyLt1gsanx8XNJ/tY0BgEbK5/NqbW2VJLW2tgb9JSkAAAAANLO+vr6Kut+6desSjigey5Ytqxj/wR/8QUKRTG8uxey/cfe7fOLZnMTd97r759z9q9W3WXkK8zpJD7v7ZybddJukd0SX3yHp25Ouf7uVnSHpl83UL1uSNmzYUDEeGBhIKJJ4FYvFinYqoRZ5s9Q2BkBzKhQKFQdL3d3dCUcEAAAAANm0devWacehqlHybQpzKWb/7Szvt0zlGdt5M3sg+nmjyq1K3mBmP5H0hmgsSbdLekTldiZfVrmVSVMZGhqadhyKoaGhiuJKqHnm83m1tZXXRm1ra2NGJAAAAAAAQEZVr2EU6ppGd99997TjZtHW6F/o7nerdh9sSVpVY3uXdGmsQc1RR0eHRkZGKsYhykqehUJBg4ODkqSWlhZmRAJouGKxWLEWQ39/vy677LKEowIAAACAsHR1ddV9n9HR0Rnfb9OmTXU/flImJnZONW4Wc4nqRDO7baob3f1Nc3jsVHniiSemHYciK3nmcjl1dnZqYGBAnZ2dwa5SC6B5DQ8Pa2xsTJI0Njam4eFhitkAAAAAMM9mUmwulUq64IILND4+rpaWFvX39wdZK3rqqaemHTeLuRSzn5T06fkKJM2OOuqoihnLRx11VILRxCcreUrl2dkjIyPMygaQiHw+r4GBAbm7zIx2RwAAAACQkFwup3w+ry1btmjVqlVBFrIl6YgjjqgoYB9xxBEJRjO1ufTM/pW73znVz7xFmAJZmbGclTyl8hvV2rVrg32DAtKsVCqpt7dX+/fvTzqU2KxevbpijYJzzjkn4YgAAAAAILt6enoq/g3Rc889N+24WcylmP2z+Qoi7apnKIc6YzmXy1WM29vbE4oE8yULRUGEp1gsaufOnerv7086lNhs2LChomf2wMBAwhEBAAAAQHZN1MRCnvT4kpe8ZNpxs5hLMftdZnbyxMDM3mZmb49+wqzmTmHv3r3TjkPx+OOPV4wfe+yxhCKJX1aKvFkoCiIspVJJg4ODcncNDg4G+xodHh6umJk9PDyccEQAAAAAgJClpb45l2L2pyQtmzS+WtLvS1ou6aNzCSptli1bNu0Y6ZOFIm9WioIIS7FY1Pj4uCRpfHw82NdoPp9Xa2urJKm1tZWe2QAAAACAWKWlvjmXYvbvS/rqpPGv3P0yd3+3pKVzCyvdJk4ND01aTjeYq6wUebNSFERYhoeHNTo6KkkaHR0NdsZyoVComJnNYrQAAAAAgEZq1vpm21zu6xOftMsunHT5yDk8burce++9FeN77rlHvb29CUUTn+qibpaKvJdddlnCUc2/WkXBEPNEWPL5vDZu3KjR0VG1tbUFPWN5cjEbAAAAAIDZ6urqqvs+mzdv1ubNm2e07aZNm+p+/NmaSzF73Mxe4u6PS5K775QkM1siaXw+gkuLrBRXVq1apfXr11eMQ5SVIm9W9luEpVAoaHBwUJLU0tIS7IzlYrFYUcwO9Us1AAAAAED8ZlJs/sIXvlBRJzr77LOb8nPoXHtmf8fMlpvZi6Of10v6VnRbZhQKBbW0lP8rQy6uFAoFLViwQJK0YMGCYPOsLuqGWuTNyn6LsORyOXV2dsrM1NnZGexK0lu2bJl2DAAAAADAfEpLnWjWxWx3v1HS/yfpE5J+Jumnkj4m6S/c/YZ5iS4lslJcyeVy6urqkpmpq6sr2DyXLq1s+f6qV70qoUjilZX9FuEpFApaunRp0/5hnQ9tbW3TjgEAAAAAmE8TdSJJTV0nmtOnY3ffKGnjPMWSaoVCQSMjI6ksrsymb8769esrWo5Mp5F9c+bDF77whYrx5z73OS1fvjyhaOKV5v0W2ZXL5bR27dqkw4jVU089Ne0YAAAAiNsFhQv1ZGlvbI8/m1rETCzOdejGYqbmWALzplAoaP369U1dJ5p1MdvMPizpb9295iqAZpaX9CJ3n1nFswnN5o31/PPPn/G2zVLkrTeOrq6upok9Dr/+9a+nHYckC0VBII2WLFmiRx99tGIMAAAANNKTpb36xHnpKwp/+OYLkw4BSK1cLidJTTsrW5rbzOwdKvfM/k9JP5D0pKQXSDpZ0imStkj6qzlHmCCKvACAJJx44okVxeyXvexlCUYDAACAybq7L9S+fembsdze3qH+/vQVpwFgslkXs93925K+bWYnS1om6WhJ/y7pRkkXu/t/zE+IQGOdfvrp2rZtW8UY6VYqlXT11VfrqquuaupvF4EJ999/f8V4+/btCUUCAACAavv27dX7e/qTDqNun+tr3rYBADBTs14AcoK7/8Td/87dr3b3z7n7JgrZSLPLL7+8Yvz+978/oUjit2vXLp177rl65JFHkg4lVn19fdqxY4f6+vqSDiVWpVJJvb292r+/ZvcnpEg+n1dra6skqbW1Vfl8PuGIAAAAAABI3lx6ZrdKerekYyVtdPd7Jt32YXf/xDzEByBG1157rZ5++mldc801uv7665MOJxalUknDw8OSpKGhIfX09AQ7O3uiaL9u3TqtWbMm6XBis2vXLq1Zs0af/vSndeKJJyYdTiwKhYIGBwc1Njam1tbWpl58AwAw/87r7taBfftie/y4WhhI0sL2dt3cn74ZqwCyi4UugXSZS8/sL0l6kaTvSfq8md3p7h+IbnurJIrZSKVisajW1taDRaT+/n5ddtllSYc173bt2qWRkRFJ0sjIiB555JEgC4N9fX0aHx+XJI2Pj6uvr0+9vb0JRzX/Jhfth4eHddFFFwVbtM/ClzC5XE6dnZ0aGBhQZ2dnsM8lAKC2A/v26YXvuSLpMGblwJevTToEAKjLk6W9+tLqryYdRt3eu+EdSYcAJGIubUZOc/eCu39O0umSjjCzW8zscEk2P+EBjTc8PKyxsTFJ0tjY2MECYWiuvbbyg8Y111yTUCTx2rp1a8U41Oezumi/bt26hCOKR60vYUJVKBS0dOlSZmUDAAAAABCZy8zswyYuuPuopIvN7C8kDUs6Yq6BAUnJ5/PauHGjRkdH1dbWFmyv2omC4FTjUEx8MTHVOBTVRfutW7cG2Wqk1pcwaZudXe9phueff35d22/atKmu7QEAAAAASIu5FLO3m9nZ7r5x4gp3/5iZ7ZF03dxDA5Ix0atWklpaWpgVmXITLWMmj0NkZtOOQxHClzD1FJu7urooTgMAAAAAEJl1MdvdL5ji+q9I+sqsIwJiMptFF5599tkZz4qk4NScVq5cqS1bthwchzrTfsWKFRV5rly5MsFo4rNkyRI9+uijB8fHHntsgtEA6XZed0EH9pVie/y4Fjta2J7Tzf3FWB4bADB7he4LVdoX3yJ6Unx/W3LtHSr2s5AeAKTBXGZmy8w6JF0q6b9Jckn/JOlv3f2JeYgNmFf1FJtLpZIKhYJuuukmFl5LuZ6eHg0NDcndZWbq6elJOqRY9PT0VBSzQ83zxD2NBFQAACAASURBVBNPrChmh7hoKdAoB/aV1PbHZyUdRt0OfHHLoTcCADRcad9eve296SwI/8OXLkw6BADADM16AUgzWybp+9Hwa5JujC5vi26b7r59ZrbXzHZOuu4jZvaomT0Q/bxx0m0fNLNdZvZjM4vnq1hgklwuJ0lBF7JPP/30ivEZZ5yRUCTxyuVyWrVqlSTprLPOCvo5bWlpqfg3RPfff3/FePv27QlFAgAAAAAAGm0uFY9PS3qLu/+lu9/m7t9297+U9BZJnznEff9O0tk1rv+su58S/dwuSWb2e5LOU3n299mS/tbMwmx6CzTQ5ZdfPu04JOeee65e9KIX6a1vfWvSocSmWCwe7JNtZurv7084onhUt4kJtW0MAAAAAAB4vrkUs3/T3X9YfaW7PyDpxdPd0d3vkrR/hr/nzZJudvdn3P2nknZJOq3eYAFUyuVyB2dnn3HGGUHPWL711lv19NNP65vf/GbSocRmeHj44EKXY2NjGh4eTjiieCxdurRi/KpXvSqhSAAAAAAAQKPNpWe2mdlCdz9QdeUizb5I/j4ze7uk7ZL+LHrsJZLum7TN7ug6ADXMZlGU++67r677pWmxy1KpdLCwOzw8rIsuuijIwv0rXvEKbdu27eD4la98ZYLRxOfzn/98xfizn/2sli9fnlA0CNF53efrwL6Zft8+O/EtjLhIN/ffFMtjpxkLXQIAAEgXFi7Q3tKTsT1+XMdEHbnFuqF446E3RGbMpZj9WUmDZtYr6QfRda+V9NfRbfW6TtLHVV5I8uMqtzHpkWQ1tvXqK8zsYkkXS9JLX/rSWfx6IAz1Fpq7urpSVZyuV19fn8bHxyVJ4+PjWrdundasWZNwVPPvoYceqhg/+OCDCUUSr6effnraMTBXB/btV+slSw+9YRM6cN3OQ2+UQQf2ldR28f9MOoy6Hbg+3LOJAABA4+0tPamvdv5N0mHU7R2D4bZExezMus2Iu18v6aMqF55/Fv18TNIn3P1Ls3i8J9x9zN3HJX1Z/9VKZLek4yZteqykPbXicfdT3f3UxYsX1/vrAQRq69at045D8R//8R/TjgEAAAAAANJuLjOz5e7rJa2fj0DM7Gh3fywanitpYnrRbZKKZvYZScdIOlnS9+bjdwII38SiiFONkS4veMEL9J//+Z8VYwAAAAAAkA2zLmab2V9Mc7O7+8enue9NklZIajez3ZL+UtIKMztF5RYiP5P03uiBfmRmX5f0T5JGJV3q7mOzjRtAGGbbj2t0dHTG901T+5WOjg7t3bu3YgwAyI7zurt1YN++2B4/vt7g7bq5vz+WxwaaxfndF2r/vr2H3nAO4nqNLmrv0E39N8Ty2AAAzMZcZmb/usZ1vyHpIkk5lduP1OTu59e4et00239S0ifrDRBAuGZaaC6VSrrgggs0Pj6ulpYW9ff3B7kA5K9+9atpx6E466yztH79+ooxAEA6sG+fFrzn7UmHUbcDX/5a0iEAsdu/b69e/sdfSTqMWfnxF9+ddAgAAFSYS8/sT0/8SLpe0gslvUvSzZJOnKf4AGBOcrmc8vm8JGnVqlVBFrKlcm7TjUNRKBS0YMECSdKCBQvU3d2dcEQAAAAAAKBR5tQz28wWSfqApG5JX5X0Gnc/MB+BAcB86enp0ZYtW9TT05N0KLFZvXp1xYzlc845J8FoZqfe02Ofe+45nX9+rRN9aktT25hmdH73edq/L94/8fGdIr1QN/XfHMtjAwAAAAAaZy49sz8l6a36/9u7+yi5yjrB499fCPEVpVOddpEX0Vn0uIddGc0is+4wTnATQUeQGTmxw5soiKsM6OqIwJnFGecEHcZFj3vAoFkh6U5ARQRR0khU9KwiAUHD+IYKGkGStL2Ojh6xybN/3NtMp1LV6ap09X2p7+ecPl1V97lVv1/fW7ef+tVzn5uNyv6PKaXfzFlUkjSHGo0GQG1HZQNs3Lh7oW7Dhg1cfPHFBUXTnU6mjhkeHmbDhg213qZl88udEzz73GpeQPXhq/yeXaoL5wavl5WrTmVi546ePX+vtifAwOASNo6s79nzS5Kk1vZlZPb/AH4PXAJcHPHEB9wguwDkM/YxNknSLH3ta1/b7f5Xv/rVgiLpvX74ckKS1NrEzp0sOvstRYfRsYmrryw6hFKa2LmDA85ZXXQYXZlY856iQ5DmxSUbTys6BEnaTdfF7JRS1/NtS5LmVkppxvuSJEmS1Kn3rVxXdAgdswAv1ds+zZktSZIkSZLUb65Y64XIJakIFrMlSZIkSZI6cMFZ1ZsH3wJ8e2/+whlFhyBplixmS1INvPSlL+XOO+984v4xxxxTYDSSJEmSVB0fPf6aokPomAV49SuL2ZJUA+effz7Dw8O73ZckSZIkqZ+cNnwq28d39Oz5V6xY0bPnHmosYd3o+p49f11YzJakGmg0Gk+Mzj7mmGNYvHhx0SFJkiRJkjSvto/v4NoTLi06jK6c/vlLiw6hEixmS1JNnH/++axevdpR2ZIk1cDvrv5A0SFIHfvkR08rOgRJUs1ZzJakmmg0Glx++eVFhyFJkubAU87+m6JD6IpF+P72ujevKzqErliEl6TqsJgtSZIkSZIkSRVx2vAqto/v7Nnz93Zu8EHWjY50vb7FbEkquV7+EwHYtGlTT59fkiRJkiTNne3jO1n3FxcUHUZXTrv5in1a32K2JJVcJ8XmFStWWJyW9tHjV24tOoR5M3nVF4sOQZIkSZJmra+K2b0egg+9G0G5r0PwJUnS7Oz3liOLDqEr3RThF577ih5E0lsW4CVJkrpzxtj5RYcg7bO+KmZvH9/J+pOqeWGHU2+s5oU0JEmSija55tNFhyBJklS4a5Z/qOgQOmYBXs36qpgtSZK69/BVqegQpK4sPOcviw6hY90U4P9w9bU9iETSXPj+VW8qOgRJkmrBYrYkSZqVZ58bRYfQFYvw6hf7n3160SF0rJsC/GNXX9mDSKTeesG5Hys6hK5YhJcklY3F7Bo6bXiY7ePjPX2N3s0N3mDd6GhPnluSemF41UrGd0707Pl7dbwFaAwOMDqysWfPL0m9sOjstxQdQscswEuSJM0Ni9k1tH18nGtPqt4FnQBOv9GLOkmqlvGdExx7VtFRdOeOtb0rwkuSNBu/XvOeokOQJEkVYjFbkiRJklSIA85ZXXQIXbEIL0lSMSxmS5IkSZIkSaqF0z9/adEhqIcKKWZHxFrg1cD2lNKR+WOLgeuAw4EHgVNSShMREcCHgBOA3wJnppTuKSJuSZIkSZIkSeV17QmXFh1CVyzCz05RI7M/AXwEmH758guB21NKl0XEhfn9dwPHA0fkPy8Frsx/S5IkSZIkzavBwSGuWLuq6DA6Njg41FH7JY0hLtl4Wo+i6Z0ljc7ylKrqtJuvKDqEQhRSzE4p3RERhzc9fCLw8vz2NcCXyYrZJwLXppQS8I2IODAiDkopPTI/0UqSJEmSJGVGRtb17LlXrFjBpk2bevb8nVg/2h95LmkM8eYvnFF0GB2zaK91f3FB0SF0ZV+L8GWaM/tZUwXqlNIjETH1rjwY+Nm0dtvyxyxmS5IkSZJUAo3BIT750eqN4oUsdvWvfinaS3VRpmJ2O9HisbRHo4hzgHMADjvssLZPduqNvTtISZIkSZLUj0Z7OFoZLApKkjJlKmY/OjV9SEQcBGzPH98GHDqt3SHAw80rp5TWAGsAli5dukexe8r6k6r5TbFF+NZOG17J9vGJnj3/ihUrevK8Q40B1o1u7MlzS5IkSZIkSXVUpmL2TcAZwGX5789Oe/xtEbGR7MKPv3K+bE3ZPj7B1a86oOgwOnb2Lb0rwEuSNBsDgw0mrvpi0WF0bGCwUXQIkiRJkgpSSDE7IjaQXexxMCK2Af+TrIh9fUS8Efgp8Lq8+eeBE4AHgN8Cb5j3gCVJmsEda4uOQOrcxpHRnj23p4JLkiRJ6oVCitkppde3WXRci7YJeGtvI5IkqXvHnlV0BN2xCL+ngcHFTFy5tegwujIwuLjoEEppYLDBxJpPFx1GxxyB3t8GBgeZuPoDRYfRlYHBwaJDkCS1MNRYwhlj5xcdRseGGkuKDkElU6ZpRiRJkgq1cWRDT5/fEcvzr19GoGfFz2uLDqNjFj5b2zgy0rPnLtN+K0maP+tG1/fsuf3fovlkMVuqgFOHV7Kjghe6XNIYYL0Xuuxbw6tWMr6zevstQGNwgNER911J1WHxUyqvxYNDfP+qNxUdRlcWDw4VHYIkSbuxmC1VwI7xCd538qKiw+jYJTd4oct+Nr5zgpNPLTqK7tyw3n1XksooG4F+ZdFhdMwR6P1tw8i6nj6/XzhJkvqJxWxJkiRJleAIdEmSNJOhxhJO//ylRYfRFecHnx2L2ZIkaa8WDw7w8FXVHLG+eHCg6BAkSS0MDC5hYs17ig6jKwODFhwkqYycG7z+LGbX1Ok3frHoECRJNbKhx3OI2zGUpP6zccSCgyRJ3RhqDHLazVcUHUZXhhr7Nv2axeyauvakVxQdQlcswve3VcMr2VnBC10ONgYY8UKXkiRJkiRpHqwb7d+p1yxmSyqNneMTvOOU/YoOo2MfvL6aUy9IkiRJkiRVSV8Vs4cag5x6Y2+vJN0r+zoEX1J5OAJdkiRJkiSpc31VzO7lEHwo/zB8SeWwc3yCs1ZG0WF0bO1GR6BLkiRJkqTiLCg6AEmSJEmSJEmS9qavRmZLkjTXGoMD3LG2mqPWG4MDRYcgSZIkSdKsWcxW5Z19y6+LDkFSHxsd6d084k5fJUmSJEnSv7GYrcq7+lUHFB1CxyzAq1/csL7oCCRJkiRJUl1YzJYk9czJpxYdQXcswkuSJEmSVD5eAFKSJEmSJEmSVHqOzK6hoUaD02/8YtFhdGWo0Sg6hNK65IbHig5BkiRJkiRJKozF7BpaNzra0+f3gmTFeN/Ji4oOoWMW4CVJkiRJkjRXnGZEkiRJkiRJklR6FrMlSZIkSZIkSaXnNCOSVIC1G1PRIUiSJEmSJFWKxWxJpfLB6x8vOoR5cdbKKDqEjlmAlyRJkiRJRbKYLalU3nHKfkWH0LF+KcB3qjE4wA3rJ4oOoyuNwYGiQ5AkSZIkSU1KV8yOiAeBXwOPA5MppaURsRi4DjgceBA4JaVUzQqJJPWJ0ZGNPXvuFStWsGnTpp49vyRJkiQ1W7FiRc/X8XOONLPSFbNzf55S2jnt/oXA7SmlyyLiwvz+u4sJTWUy1Bjg7Fuq973GUMNRn5IkSZIkVYmFZql4ZS1mNzsReHl++xrgy1jMFrBu1JGfkiRJkqRy6vVI3rJ8ZnXEsqT5UsZidgLGIiIBH00prQGelVJ6BCCl9EhEDBUaoSRJkiRJ0l70SwG2X/KUVLwyFrNfllJ6OC9Y3xYR35vNShFxDnAOwGGHHdbL+CRJkiRJkiRJ86x0xeyU0sP57+0R8RngaODRiDgoH5V9ELC9xXprgDUAS5cuTfMZs9RrSxoDXHJD9eYGX+Lc4JIkSZIkSZojpSpmR8TTgAUppV/nt5cDfwfcBJwBXJb//mxxUUrzb71zg0uSJEmSJKnPlaqYDTwL+ExEQBbbaErp1oi4C7g+It4I/BR4XYExStI+GWwMsHZj9UbaDzrSXpIkSZIkFahUxeyU0o+BF7V4fBw4bv4jkqS5N+JIe0mSJPW5FStW9HQd+8SSZqPTY1Gn7T0Wzb1SFbMlSZIkSVL9WeCRVAYei6rHYrak0hhsDPDB651+Q5IkSZIkSXuymC2pNJx+Q5LKyVPBJUmSpOqq03QqFrMlSZI0I4vNkiRJUnXVqT9vMVuSJEmi9yPQoV4fJCRJkqT5ZjFbkiRJwkKzJEmSVHYLig5AkiRJkiRJkqS9cWS2JEmSJEmSpCfU6YKBqheL2ZIkSZIkSZKeYLG5P42Pj7N69WouuugiFi9eXHQ4LVnMnkGvLwLkgUGSJEmSJElSGYyOjrJ161ZGRkY477zzig6nJYvZM7DYLEmSJEmSJKnuxsfHGRsbI6XE2NgYq1atKuXobC8AKUmSJEmSJEl9bHR0lF27dgGwa9cuRkZGCo6oNYvZkiRJkiRJktTHNm/ezOTkJACTk5Ns3ry54Ihac5oRSZLmkVcFlyRJM/HaTZKkIixbtoxbb72VyclJFi5cyLJly4oOqSWL2ZIkzSM/QEqSpJnYV5AkFWF4eJixsTEAFixYwKpVqwqOqDWnGZEkSZIkSZKkPtZoNFi+fDkRwfLly0t58UdwZLZUO70+LREcLaLecPoNSdJc83+LJEnS7A0PD/PQQw+VdlQ2WMyWascPVaoq993djY+Ps3r1ai666KLSfiMuSWU32/8tHnMlSZKy0dmXX3550WHMyGK2JEklNDo6ytatWxkZGeG8884rOpyOefEqqbw8i2tPVT/m9gtH2kuSJIvZklRyfnDrP+Pj44yNjZFSYmxsjFWrVlVupKD7lVRevj93V4djbr/0FcoShyRJKo7FbEkqOT+49Z/R0VF27doFwK5duxwpKEk9VIdjrn0FSZLULyxmzxHn2Ss/T3mX6qEfjrebN29mcnISgMnJSTZv3ly5wookVYXHXEmSpOqoTDE7Il4JfAjYD/hYSumygkPaTZXn2euXIm9Z4pC0b6p8vJ2tZcuWceuttzI5OcnChQtZtmxZ0SFJUm15zJUkSaqOSCkVHcNeRcR+wA+A/wZsA+4CXp9S+udW7ZcuXZq2bNkyb/GNj49z5pln8thjj7Fo0SKuueaa2o4WlMqimy9hOuUXIOXTL8fbfsmzDnp9LPI4JPWex1xJkqRiRcTdKaWls2lblZHZRwMPpJR+DBARG4ETgZbF7PlWh3n2pKqxwNOf+uV422g0WL58ObfccgvLly+3qFJiHouk6vOYK0mSVB0Lig5glg4Gfjbt/rb8sVJoNc+eJGnu9dPxdnh4mCOPPJJVq1YVHYok1Z7HXEmSpGqoSjE7Wjy22/woEXFORGyJiC07duyYp7Ayy5YtY+HCbJC78+xJUu/00/G20Whw+eWXO0JQkuaBx1xJkqRqqEoxextw6LT7hwAPT2+QUlqTUlqaUlq6ZMmSeQ1ueHiYBQuyP+WCBQsc0SFJPeLxVpIkSZKk/lWVYvZdwBER8dyIWASsBG4qOKYnTM2zFxHOsydJPeTxVpIkSZKk/lWJC0CmlCYj4m3AJmA/YG1K6f6Cw9rN8PAwDz30kKMEJanHPN5KkiRJktSfIqW091YVs3Tp0rRly5aiw5AkSZIkSZIkzSAi7k4pLZ1N26pMMyJJkiRJkiRJ6mMWsyVJkiRJkiRJpWcxW5IkSZIkSZJUehazJUmSJEmSJEmlZzFbkiRJkiRJklR6kVIqOoY5FxE7gIcKeOlBYGcBrzvfzLNezLNezLNe+iVP6J9czbNezLNezLNe+iVP6J9czbNezLNezLNeisjzOSmlJbNpWMtidlEiYktKaWnRcfSaedaLedaLedZLv+QJ/ZOredaLedaLedZLv+QJ/ZOredaLedaLedZL2fN0mhFJkiRJkiRJUulZzJYkSZIkSZIklZ7F7Lm1pugA5ol51ot51ot51ku/5An9k6t51ot51ot51ku/5An9k6t51ot51ot51kup83TObEmSJEmSJElS6TkyW5IkSZIkSZJUehazOxQRr4yI70fEAxFxYYvlT4qI6/Lld0bE4fMf5b6LiLURsT0itrZZHhHx4TzPb0fEi+c7xrkQEYdGxJci4rsRcX9EnN+iTeVzjYgnR8Q3I+K+PM/3tmhTi30XICL2i4hvRcTnWiyrRZ4R8WBEfCci7o2ILS2WV36/BYiIAyPiUxHxvfx9+idNyyufZ0S8IN+OUz//EhEXNLWpfJ4AEfH2/Bi0NSI2RMSTm5bX5f15fp7j/c3bMl9e2e3Zqn8QEYsj4raI+GH+e6DNumfkbX4YEWfMX9Sda5Pn6/Jtuisi2l7dPfbSVyyTNnn+Y37M/XZEfCYiDmyzbtXz/Ps8x3sjYiwint1m3Urvt9OWvTMiUkQMtlm30nlGxKUR8fNp/0tPaLNuZfZbaL9NI+K8PI/7I+IDbdatTK5ttul107bngxFxb5t1q57nURHxjTzPLRFxdJt1q/4efVFEfD2yzy83R8Qz2qxbpe3ZspZQt37RDHnWql80Q5616hfNkGe1+kUpJX9m+QPsB/wIeB6wCLgP+A9Nbf47cFV+eyVwXdFxd5nrscCLga1tlp8AfAEI4BjgzqJj7jLPg4AX57cPAH7QYptWPtc89qfnt/cH7gSOaWpTi303j/8dwCjwuRbLapEn8CAwOMPyyu+3eR7XAG/Kby8CDqxjntPy2Q/4BfCcuuUJHAz8BHhKfv964MymNpV/fwJHAluBpwILgS8CR9Rle7bqHwAfAC7Mb18IvL/FeouBH+e/B/LbA0Xn02GeLwReAHwZWNpmvb32Fcv00ybP5cDC/Pb722zPOuT5jGm3/3rq2NO0XuX32/zxQ4FNwEO06DvUIU/gUuCde1mvUvvtDLn+ef6/5Un5/aGq59pu3522/J+Av61jnsAYcHx++wTgyy3Wq8N79C7gz/LbZwF/X4Pt2bKWQM36RTPkWat+0Qx51qpfNEOeleoXOTK7M0cDD6SUfpxSegzYCJzY1OZEsuILwKeA4yIi5jHGOZFSugP45QxNTgSuTZlvAAdGxEHzE93cSSk9klK6J7/9a+C7ZAWX6Sqfax77b/K7++c/zRPm12LfjYhDgFcBH2vTpBZ5zkLl99t8xMaxwMcBUkqPpZT+X1OzyufZ5DjgRymlh5oer0ueC4GnRMRCsmLvw03L6/D+fCHwjZTSb1NKk8BXgNc2tans9mzTP5i+3a4BTmqx6grgtpTSL1NKE8BtwCt7Fug+apVnSum7KaXv72XV2fQVS6NNnmP5vgvwDeCQFqvWIc9/mXb3aezZL4Ia7Le5/wX8Da1zhPrkuTeV2m+hba5vAS5LKf0+b7O9xaqVynWmbZr3A04BNrRYXIc8EzA1SvmZ7Nk3gnq8R18A3JHfvg34yxarVm17tqsl1Kpf1C7PuvWLZsizVv2iGfKsVL/IYnZnDgZ+Nu3+NvYsfD7RJt/hfwU05iW6+TWbv0WlRHY6+x+TjVqerha5Rjb1xr3AdrIDUNs8K77vXkH2gW1Xm+V1yTMBYxFxd0Sc02J5Hfbb5wE7gP8T2bQxH4uIpzW1qUOe062k9Ye1yueZUvo5cDnwU+AR4FcppbGmZnV4f24Fjo2IRkQ8lWyU1aFNbSq/PZs8K6X0CGQdZGCoRZu65dxO3fI8i+wsgma1yDMi/iEifgasAv62RZPK5xkRrwF+nlK6b4Zmlc8z97b8FOm1bU7rr0uezwf+NLLpuL4SEf+5RZu65Arwp8CjKaUftlhWhzwvAP4xPxZdDrynRZs65LkVeE1++3Xs2TeCCufZVEuobb9ohppJO3XLs1b9ouY8q9QvspjdmVajw5q/rZhNmzqoVZ4R8XTg08AFTd9IQU1yTSk9nlI6iuybxKMj4simJpXPMyJeDWxPKd09U7MWj1Uqz9zLUkovBo4H3hoRxzYtr0OeC8lOUbwypfTHwL+Snao3XR3yBCAiFpF18j/ZanGLxyqVZ15YOBF4LvBs4GkRcWpzsxarVirPlNJ3yU5BvA24lew0w8mmZpXPswv9knNt8oyIi8n23ZFWi1s8Vrk8U0oXp5QOJcvxbS2aVDrP/Au1i2n9gXS3pi0eq0yeuSuBPwKOIvvC9J9atKlDnpD1jwbIpql6F3B9i7OY6pIrwOtp/UU/1CPPtwBvz49Fbyc/I7FJHfI8i+wzy91kUxs81qJNJfPcSy2h7WotHit1rv2eZ936Ra3yrFK/yGJ2Z7ax+zeIh7DnaUBPtMlPo34m3Z0GV3az+VtUQkTsT/YmHkkp3dCiSW1yBcinafgye54OUod992XAayLiQbJTe5ZFxPqmNnXIk5TSw/nv7cBnyE5tmq4O++02YNu0swg+RVbcbm5T9TynHA/ck1J6tMWyOuT5CuAnKaUdKaU/ADcA/6WpTV3enx9PKb04pXQsWfzNo8nqsD2ne3RqmpT8d6tT3uuWczu1yDO/oM+rgVUppVYfUmqR5zSjtD7lvep5/hHZF4j35X2jQ4B7IuLfNbWrep6klB7NB27sAq5mz34R1CDP3Dbghnyqqm+SnY3YfGHPWuSa9wVOBq5r06QOeZ5B1ieCbEBDLffdlNL3UkrLU0ovIfty4kctmlUuzza1hNr1i2ZRM2mnFnnWrV80i+1Z+n6RxezO3AUcERHPzUfQrQRuampzE9k/JIC/Aja32dmr7ibg9MgcQ3a6+CNFB9WpfBTDx4HvppQ+2KZZ5XONiCVTV92NiKeQFZW+19Ss8vtuSuk9KaVDUkqHk70/N6eUmkd+Vj7PiHhaRBwwdZvsohRbm5pVfr9NKf0C+FlEvCB/6Djgn5uaVT7PaWYaeVSHPH8KHBMRT82PvceRzdE2XeXfnwARMZT/PozsQ3jzdq3D9pxu+nY7A/hsizabgOURMZCP0l+eP1Y3s+krllpEvBJ4N/CalNJv2zSrQ55HTLv7GvbsF0HF99uU0ndSSkMppcPzvtE2sos+/aKpaaXzhCcKRlNey579IqjBfpu7EVgGEBHPJ7vY2M6mNnXJ9RXA91JK29osr0OeDwN/lt9exp5fgEM93qNTfaMFwCXAVS2aVWp7zlBLqFW/aJY1k3Yqs03b5Vm3ftEMeVarX5RKcDXNKv2QzX35A7JvEi/OH/s7sh0b4Mlk36g+AHwTeF7RMXeZ5wayU/T+QNbxfSNwLnBuvjyA/53/Hb5Dm6vXlv0H+K9kp0V8G7g3/zmhbrkC/wn4Vp7nVvKrgddx352W88uBz9UxT7K5pO/Lf+6fdiyq1X6b53EUsCXfd28kO622jnk+FRgHnjntsTrm+V6yjtFWYB3wpLq9P/M8vkr2xct9wHF12p5t+gcN4HayD+C3A4vztkuBj01b96x82z4AzKfV1wAAA91JREFUvKHoXLrI87X57d8DjwKb8rbPBj4/bd09+opl/WmT5wNk8yFO9Yuuqmmen86PRd8Gbia7+FHt9tum5Q8Cg3XMM/+f8p18e94EHJS3rex+O0Oui4D1+f57D7Cs6rm223eBT5D/75zWtlZ5kn0evZusz3An8JK8bd3eo+fn2+kHwGVA1GB7tqsl1KpfNEOeteoXzZBnrfpFM+RZqX7R1AFEkiRJkiRJkqTScpoRSZIkSZIkSVLpWcyWJEmSJEmSJJWexWxJkiRJkiRJUulZzJYkSZIkSZIklZ7FbEmSJEmSJElS6VnMliRJkiRJkiSVnsVsSZIkqQMR8XhE3BsRWyPi5og4cJ5f/8GIGJxh+W+a7p8ZER/pfWSSJElSb1nMliRJkjrzu5TSUSmlI4FfAm/t1QtFxMJePXenImK/omOQJElSf7OYLUmSJHXv68DBU3ci4l0RcVdEfDsi3jvt8dPzx+6LiHX5Y8+JiNvzx2+PiMPyxz8RER+MiC8B74+IRkSMRcS3IuKjQHQb7F5e86+mtftN/vvlEfGliBgFvtPt60qSJElzoTQjPSRJkqQqyUcqHwd8PL+/HDgCOJqs4HxTRBwLjAMXAy9LKe2MiMX5U3wEuDaldE1EnAV8GDgpX/Z84BUppccj4sPA11JKfxcRrwLO2UtoT4mIe6fdXwzcNIvXbOdo4MiU0k/20k6SJEnqKYvZkiRJUmemisWHA3cDt+WPL89/vpXffzpZcftFwKdSSjsBUkq/zJf/CXByfnsd8IFpr/HJlNLj+e1jp9qllG6JiIm9xPe7lNJRU3ci4kxg6Sxes51vWsiWJElSGTjNiCRJktSZqWLxc4BF/Nuc2QGszufTPiql9O9TSh/PH0+zeN7pbf51hmVzaep5J8k/G0REkOXVLhZJkiSpEBazJUmSpC6klH4F/DXwzojYH9gEnBURTweIiIMjYgi4HTglIhr541PTjPxfYGV+exXwtTYvdUe+nIg4HhjYh7DbveaDwEvy2ycC++/Da0iSJEk94TQjkiRJUpdSSt+KiPuAlSmldRHxQuDr2eBmfgOcmlK6PyL+AfhKRDxONg3JmWSF8LUR8S5gB/CGNi/zXmBDRNwDfAX46T6E3O41rwY+GxHfJCu+OxpbkiRJpRMp9eqMRUmSJEmSJEmS5obTjEiSJEmSJEmSSs9pRiRJkqSKyeffvr3FouNSSuPzHY8kSZI0H5xmRJIkSZIkSZJUek4zIkmSJEmSJEkqPYvZkiRJkiRJkqTSs5gtSZIkSZIkSSo9i9mSJEmSJEmSpNKzmC1JkiRJkiRJKr3/D3L4hWZkFGPf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9463" name="Picture 7" descr="E:\Anupam\HomeDocs\DataScience\UpX-Academy\MachineLearning\Project\Air_Quality\Image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71254" y="1307200"/>
            <a:ext cx="5287056" cy="4120207"/>
          </a:xfrm>
          <a:prstGeom prst="rect">
            <a:avLst/>
          </a:prstGeom>
          <a:noFill/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41" y="6629400"/>
            <a:ext cx="5203530" cy="168275"/>
          </a:xfrm>
        </p:spPr>
        <p:txBody>
          <a:bodyPr/>
          <a:lstStyle/>
          <a:p>
            <a:r>
              <a:rPr lang="en-US" dirty="0" smtClean="0"/>
              <a:t>Air Quality – Project Presentation by Anupam Ranjan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6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 - &amp;quot;Adobe Personalization Solution April 2012&amp;quot;&quot;/&gt;&lt;property id=&quot;20307&quot; value=&quot;274&quot;/&gt;&lt;/object&gt;&lt;object type=&quot;3&quot; unique_id=&quot;1016012&quot;&gt;&lt;property id=&quot;20148&quot; value=&quot;5&quot;/&gt;&lt;property id=&quot;20300&quot; value=&quot;Slide 8 - &amp;quot;Adobe &amp;amp; Digital Marketing&amp;quot;&quot;/&gt;&lt;property id=&quot;20307&quot; value=&quot;396&quot;/&gt;&lt;/object&gt;&lt;object type=&quot;3&quot; unique_id=&quot;1016013&quot;&gt;&lt;property id=&quot;20148&quot; value=&quot;5&quot;/&gt;&lt;property id=&quot;20300&quot; value=&quot;Slide 9 - &amp;quot;Personalized Engagement&amp;quot;&quot;/&gt;&lt;property id=&quot;20307&quot; value=&quot;397&quot;/&gt;&lt;/object&gt;&lt;object type=&quot;3&quot; unique_id=&quot;1016014&quot;&gt;&lt;property id=&quot;20148&quot; value=&quot;5&quot;/&gt;&lt;property id=&quot;20300&quot; value=&quot;Slide 18 - &amp;quot;Adobe Visitor Profile – the key to unlocking visitor intent   &amp;quot;&quot;/&gt;&lt;property id=&quot;20307&quot; value=&quot;398&quot;/&gt;&lt;/object&gt;&lt;object type=&quot;3&quot; unique_id=&quot;1016017&quot;&gt;&lt;property id=&quot;20148&quot; value=&quot;5&quot;/&gt;&lt;property id=&quot;20300&quot; value=&quot;Slide 34 - &amp;quot;Combine to personalize high-value experiences throughout site&amp;quot;&quot;/&gt;&lt;property id=&quot;20307&quot; value=&quot;401&quot;/&gt;&lt;/object&gt;&lt;object type=&quot;3&quot; unique_id=&quot;1016018&quot;&gt;&lt;property id=&quot;20148&quot; value=&quot;5&quot;/&gt;&lt;property id=&quot;20300&quot; value=&quot;Slide 35 - &amp;quot;Combine to personalize high-value experiences throughout site&amp;quot;&quot;/&gt;&lt;property id=&quot;20307&quot; value=&quot;402&quot;/&gt;&lt;/object&gt;&lt;object type=&quot;3&quot; unique_id=&quot;1016019&quot;&gt;&lt;property id=&quot;20148&quot; value=&quot;5&quot;/&gt;&lt;property id=&quot;20300&quot; value=&quot;Slide 36 - &amp;quot;Combine to personalize high-value experiences throughout site&amp;quot;&quot;/&gt;&lt;property id=&quot;20307&quot; value=&quot;403&quot;/&gt;&lt;/object&gt;&lt;object type=&quot;3&quot; unique_id=&quot;1016020&quot;&gt;&lt;property id=&quot;20148&quot; value=&quot;5&quot;/&gt;&lt;property id=&quot;20300&quot; value=&quot;Slide 37 - &amp;quot;Combine to personalize high-value experiences throughout site&amp;quot;&quot;/&gt;&lt;property id=&quot;20307&quot; value=&quot;404&quot;/&gt;&lt;/object&gt;&lt;object type=&quot;3&quot; unique_id=&quot;1016021&quot;&gt;&lt;property id=&quot;20148&quot; value=&quot;5&quot;/&gt;&lt;property id=&quot;20300&quot; value=&quot;Slide 38 - &amp;quot;Combine to personalize high-value experiences throughout site&amp;quot;&quot;/&gt;&lt;property id=&quot;20307&quot; value=&quot;405&quot;/&gt;&lt;/object&gt;&lt;object type=&quot;3&quot; unique_id=&quot;1016028&quot;&gt;&lt;property id=&quot;20148&quot; value=&quot;5&quot;/&gt;&lt;property id=&quot;20300&quot; value=&quot;Slide 48&quot;/&gt;&lt;property id=&quot;20307&quot; value=&quot;412&quot;/&gt;&lt;/object&gt;&lt;object type=&quot;3&quot; unique_id=&quot;1016538&quot;&gt;&lt;property id=&quot;20148&quot; value=&quot;5&quot;/&gt;&lt;property id=&quot;20300&quot; value=&quot;Slide 40&quot;/&gt;&lt;property id=&quot;20307&quot; value=&quot;414&quot;/&gt;&lt;/object&gt;&lt;object type=&quot;3&quot; unique_id=&quot;1016539&quot;&gt;&lt;property id=&quot;20148&quot; value=&quot;5&quot;/&gt;&lt;property id=&quot;20300&quot; value=&quot;Slide 41 - &amp;quot;Automated behavioral targeting&amp;quot;&quot;/&gt;&lt;property id=&quot;20307&quot; value=&quot;415&quot;/&gt;&lt;/object&gt;&lt;object type=&quot;3&quot; unique_id=&quot;1016540&quot;&gt;&lt;property id=&quot;20148&quot; value=&quot;5&quot;/&gt;&lt;property id=&quot;20300&quot; value=&quot;Slide 42 - &amp;quot;Automated behavioral targeting&amp;quot;&quot;/&gt;&lt;property id=&quot;20307&quot; value=&quot;416&quot;/&gt;&lt;/object&gt;&lt;object type=&quot;3&quot; unique_id=&quot;1016541&quot;&gt;&lt;property id=&quot;20148&quot; value=&quot;5&quot;/&gt;&lt;property id=&quot;20300&quot; value=&quot;Slide 43 - &amp;quot;Automated behavioral targeting&amp;quot;&quot;/&gt;&lt;property id=&quot;20307&quot; value=&quot;417&quot;/&gt;&lt;/object&gt;&lt;object type=&quot;3&quot; unique_id=&quot;1016542&quot;&gt;&lt;property id=&quot;20148&quot; value=&quot;5&quot;/&gt;&lt;property id=&quot;20300&quot; value=&quot;Slide 44 - &amp;quot;A complete picture of the customer is formed…&amp;quot;&quot;/&gt;&lt;property id=&quot;20307&quot; value=&quot;418&quot;/&gt;&lt;/object&gt;&lt;object type=&quot;3&quot; unique_id=&quot;1016543&quot;&gt;&lt;property id=&quot;20148&quot; value=&quot;5&quot;/&gt;&lt;property id=&quot;20300&quot; value=&quot;Slide 45 - &amp;quot;… that helps you connect him with the right content &amp;amp; products.&amp;quot;&quot;/&gt;&lt;property id=&quot;20307&quot; value=&quot;413&quot;/&gt;&lt;/object&gt;&lt;object type=&quot;3&quot; unique_id=&quot;1016733&quot;&gt;&lt;property id=&quot;20148&quot; value=&quot;5&quot;/&gt;&lt;property id=&quot;20300&quot; value=&quot;Slide 2 - &amp;quot;Adobe’s Vision&amp;quot;&quot;/&gt;&lt;property id=&quot;20307&quot; value=&quot;419&quot;/&gt;&lt;/object&gt;&lt;object type=&quot;3&quot; unique_id=&quot;1016734&quot;&gt;&lt;property id=&quot;20148&quot; value=&quot;5&quot;/&gt;&lt;property id=&quot;20300&quot; value=&quot;Slide 3&quot;/&gt;&lt;property id=&quot;20307&quot; value=&quot;420&quot;/&gt;&lt;/object&gt;&lt;object type=&quot;3&quot; unique_id=&quot;1016735&quot;&gt;&lt;property id=&quot;20148&quot; value=&quot;5&quot;/&gt;&lt;property id=&quot;20300&quot; value=&quot;Slide 4 - &amp;quot;Digital experiences are ubiquitous&amp;quot;&quot;/&gt;&lt;property id=&quot;20307&quot; value=&quot;421&quot;/&gt;&lt;/object&gt;&lt;object type=&quot;3&quot; unique_id=&quot;1016736&quot;&gt;&lt;property id=&quot;20148&quot; value=&quot;5&quot;/&gt;&lt;property id=&quot;20300&quot; value=&quot;Slide 5 - &amp;quot;What are the top digital marketing imperatives?&amp;quot;&quot;/&gt;&lt;property id=&quot;20307&quot; value=&quot;422&quot;/&gt;&lt;/object&gt;&lt;object type=&quot;3&quot; unique_id=&quot;1016737&quot;&gt;&lt;property id=&quot;20148&quot; value=&quot;5&quot;/&gt;&lt;property id=&quot;20300&quot; value=&quot;Slide 6 - &amp;quot;Digital marketing optimization – helping our customers make more money.&amp;quot;&quot;/&gt;&lt;property id=&quot;20307&quot; value=&quot;423&quot;/&gt;&lt;/object&gt;&lt;object type=&quot;3&quot; unique_id=&quot;1016738&quot;&gt;&lt;property id=&quot;20148&quot; value=&quot;5&quot;/&gt;&lt;property id=&quot;20300&quot; value=&quot;Slide 7&quot;/&gt;&lt;property id=&quot;20307&quot; value=&quot;425&quot;/&gt;&lt;/object&gt;&lt;object type=&quot;3&quot; unique_id=&quot;1016739&quot;&gt;&lt;property id=&quot;20148&quot; value=&quot;5&quot;/&gt;&lt;property id=&quot;20300&quot; value=&quot;Slide 47&quot;/&gt;&lt;property id=&quot;20307&quot; value=&quot;424&quot;/&gt;&lt;/object&gt;&lt;object type=&quot;3&quot; unique_id=&quot;1017188&quot;&gt;&lt;property id=&quot;20148&quot; value=&quot;5&quot;/&gt;&lt;property id=&quot;20300&quot; value=&quot;Slide 11 - &amp;quot;Personalization should be optimized to support business goals&amp;quot;&quot;/&gt;&lt;property id=&quot;20307&quot; value=&quot;428&quot;/&gt;&lt;/object&gt;&lt;object type=&quot;3&quot; unique_id=&quot;1017189&quot;&gt;&lt;property id=&quot;20148&quot; value=&quot;5&quot;/&gt;&lt;property id=&quot;20300&quot; value=&quot;Slide 12 - &amp;quot;Personalizing the digital shopping experience&amp;quot;&quot;/&gt;&lt;property id=&quot;20307&quot; value=&quot;429&quot;/&gt;&lt;/object&gt;&lt;object type=&quot;3&quot; unique_id=&quot;1017190&quot;&gt;&lt;property id=&quot;20148&quot; value=&quot;5&quot;/&gt;&lt;property id=&quot;20300&quot; value=&quot;Slide 13 - &amp;quot;Personalizing to qualify high tech prospects&amp;quot;&quot;/&gt;&lt;property id=&quot;20307&quot; value=&quot;430&quot;/&gt;&lt;/object&gt;&lt;object type=&quot;3&quot; unique_id=&quot;1017191&quot;&gt;&lt;property id=&quot;20148&quot; value=&quot;5&quot;/&gt;&lt;property id=&quot;20300&quot; value=&quot;Slide 14&quot;/&gt;&lt;property id=&quot;20307&quot; value=&quot;431&quot;/&gt;&lt;/object&gt;&lt;object type=&quot;3&quot; unique_id=&quot;1017192&quot;&gt;&lt;property id=&quot;20148&quot; value=&quot;5&quot;/&gt;&lt;property id=&quot;20300&quot; value=&quot;Slide 15 - &amp;quot;Financial services: personalizing customer &amp;amp; prospect experiences&amp;quot;&quot;/&gt;&lt;property id=&quot;20307&quot; value=&quot;432&quot;/&gt;&lt;/object&gt;&lt;object type=&quot;3&quot; unique_id=&quot;1017194&quot;&gt;&lt;property id=&quot;20148&quot; value=&quot;5&quot;/&gt;&lt;property id=&quot;20300&quot; value=&quot;Slide 46&quot;/&gt;&lt;property id=&quot;20307&quot; value=&quot;426&quot;/&gt;&lt;/object&gt;&lt;object type=&quot;3&quot; unique_id=&quot;1017379&quot;&gt;&lt;property id=&quot;20148&quot; value=&quot;5&quot;/&gt;&lt;property id=&quot;20300&quot; value=&quot;Slide 17&quot;/&gt;&lt;property id=&quot;20307&quot; value=&quot;434&quot;/&gt;&lt;/object&gt;&lt;object type=&quot;3&quot; unique_id=&quot;1017380&quot;&gt;&lt;property id=&quot;20148&quot; value=&quot;5&quot;/&gt;&lt;property id=&quot;20300&quot; value=&quot;Slide 39 - &amp;quot;Challenge: when segments become difficult to define and manage?&amp;quot;&quot;/&gt;&lt;property id=&quot;20307&quot; value=&quot;433&quot;/&gt;&lt;/object&gt;&lt;object type=&quot;3&quot; unique_id=&quot;1018367&quot;&gt;&lt;property id=&quot;20148&quot; value=&quot;5&quot;/&gt;&lt;property id=&quot;20300&quot; value=&quot;Slide 10 - &amp;quot;Adobe Personalization Solution&amp;quot;&quot;/&gt;&lt;property id=&quot;20307&quot; value=&quot;449&quot;/&gt;&lt;/object&gt;&lt;object type=&quot;3&quot; unique_id=&quot;1018368&quot;&gt;&lt;property id=&quot;20148&quot; value=&quot;5&quot;/&gt;&lt;property id=&quot;20300&quot; value=&quot;Slide 16 - &amp;quot;Personalization: driven by data – optimized against KPIs&amp;quot;&quot;/&gt;&lt;property id=&quot;20307&quot; value=&quot;450&quot;/&gt;&lt;/object&gt;&lt;object type=&quot;3&quot; unique_id=&quot;1018369&quot;&gt;&lt;property id=&quot;20148&quot; value=&quot;5&quot;/&gt;&lt;property id=&quot;20300&quot; value=&quot;Slide 19 - &amp;quot;What data can you leverage to personalize?&amp;quot;&quot;/&gt;&lt;property id=&quot;20307&quot; value=&quot;435&quot;/&gt;&lt;/object&gt;&lt;object type=&quot;3&quot; unique_id=&quot;1018370&quot;&gt;&lt;property id=&quot;20148&quot; value=&quot;5&quot;/&gt;&lt;property id=&quot;20300&quot; value=&quot;Slide 20 - &amp;quot;What data can you leverage to personalize?&amp;quot;&quot;/&gt;&lt;property id=&quot;20307&quot; value=&quot;436&quot;/&gt;&lt;/object&gt;&lt;object type=&quot;3&quot; unique_id=&quot;1018371&quot;&gt;&lt;property id=&quot;20148&quot; value=&quot;5&quot;/&gt;&lt;property id=&quot;20300&quot; value=&quot;Slide 21 - &amp;quot;Sometimes all it takes is a single data point…&amp;quot;&quot;/&gt;&lt;property id=&quot;20307&quot; value=&quot;445&quot;/&gt;&lt;/object&gt;&lt;object type=&quot;3&quot; unique_id=&quot;1018372&quot;&gt;&lt;property id=&quot;20148&quot; value=&quot;5&quot;/&gt;&lt;property id=&quot;20300&quot; value=&quot;Slide 22 - &amp;quot;What data can you leverage to personalize?&amp;quot;&quot;/&gt;&lt;property id=&quot;20307&quot; value=&quot;437&quot;/&gt;&lt;/object&gt;&lt;object type=&quot;3&quot; unique_id=&quot;1018373&quot;&gt;&lt;property id=&quot;20148&quot; value=&quot;5&quot;/&gt;&lt;property id=&quot;20300&quot; value=&quot;Slide 23 - &amp;quot;What data can you leverage to personalize?&amp;quot;&quot;/&gt;&lt;property id=&quot;20307&quot; value=&quot;438&quot;/&gt;&lt;/object&gt;&lt;object type=&quot;3&quot; unique_id=&quot;1018374&quot;&gt;&lt;property id=&quot;20148&quot; value=&quot;5&quot;/&gt;&lt;property id=&quot;20300&quot; value=&quot;Slide 24 - &amp;quot;A few more data points start to reveal affinities…&amp;quot;&quot;/&gt;&lt;property id=&quot;20307&quot; value=&quot;446&quot;/&gt;&lt;/object&gt;&lt;object type=&quot;3&quot; unique_id=&quot;1018375&quot;&gt;&lt;property id=&quot;20148&quot; value=&quot;5&quot;/&gt;&lt;property id=&quot;20300&quot; value=&quot;Slide 25 - &amp;quot;What data can you leverage to personalize?&amp;quot;&quot;/&gt;&lt;property id=&quot;20307&quot; value=&quot;439&quot;/&gt;&lt;/object&gt;&lt;object type=&quot;3&quot; unique_id=&quot;1018376&quot;&gt;&lt;property id=&quot;20148&quot; value=&quot;5&quot;/&gt;&lt;property id=&quot;20300&quot; value=&quot;Slide 26 - &amp;quot;What data can you leverage to personalize?&amp;quot;&quot;/&gt;&lt;property id=&quot;20307&quot; value=&quot;440&quot;/&gt;&lt;/object&gt;&lt;object type=&quot;3&quot; unique_id=&quot;1018377&quot;&gt;&lt;property id=&quot;20148&quot; value=&quot;5&quot;/&gt;&lt;property id=&quot;20300&quot; value=&quot;Slide 27 - &amp;quot;The visitor profile: what do businesses have they can leverage?&amp;quot;&quot;/&gt;&lt;property id=&quot;20307&quot; value=&quot;447&quot;/&gt;&lt;/object&gt;&lt;object type=&quot;3&quot; unique_id=&quot;1018378&quot;&gt;&lt;property id=&quot;20148&quot; value=&quot;5&quot;/&gt;&lt;property id=&quot;20300&quot; value=&quot;Slide 28 - &amp;quot;What data can you leverage to personalize?&amp;quot;&quot;/&gt;&lt;property id=&quot;20307&quot; value=&quot;441&quot;/&gt;&lt;/object&gt;&lt;object type=&quot;3&quot; unique_id=&quot;1018379&quot;&gt;&lt;property id=&quot;20148&quot; value=&quot;5&quot;/&gt;&lt;property id=&quot;20300&quot; value=&quot;Slide 29 - &amp;quot;What data can you leverage to personalize?&amp;quot;&quot;/&gt;&lt;property id=&quot;20307&quot; value=&quot;442&quot;/&gt;&lt;/object&gt;&lt;object type=&quot;3&quot; unique_id=&quot;1018380&quot;&gt;&lt;property id=&quot;20148&quot; value=&quot;5&quot;/&gt;&lt;property id=&quot;20300&quot; value=&quot;Slide 30 - &amp;quot;Personalize based on external temporal variables that affect visitor behavior&amp;quot;&quot;/&gt;&lt;property id=&quot;20307&quot; value=&quot;451&quot;/&gt;&lt;/object&gt;&lt;object type=&quot;3&quot; unique_id=&quot;1018381&quot;&gt;&lt;property id=&quot;20148&quot; value=&quot;5&quot;/&gt;&lt;property id=&quot;20300&quot; value=&quot;Slide 31 - &amp;quot;What data can you leverage to personalize?&amp;quot;&quot;/&gt;&lt;property id=&quot;20307&quot; value=&quot;443&quot;/&gt;&lt;/object&gt;&lt;object type=&quot;3&quot; unique_id=&quot;1018382&quot;&gt;&lt;property id=&quot;20148&quot; value=&quot;5&quot;/&gt;&lt;property id=&quot;20300&quot; value=&quot;Slide 32 - &amp;quot;What data can you leverage to personalize?&amp;quot;&quot;/&gt;&lt;property id=&quot;20307&quot; value=&quot;444&quot;/&gt;&lt;/object&gt;&lt;object type=&quot;3&quot; unique_id=&quot;1018383&quot;&gt;&lt;property id=&quot;20148&quot; value=&quot;5&quot;/&gt;&lt;property id=&quot;20300&quot; value=&quot;Slide 33 - &amp;quot;Augmenting the visitor profile: what else do businesses have they can leverage?&amp;quot;&quot;/&gt;&lt;property id=&quot;20307&quot; value=&quot;448&quot;/&gt;&lt;/object&gt;&lt;object type=&quot;3&quot; unique_id=&quot;1019896&quot;&gt;&lt;property id=&quot;20148&quot; value=&quot;5&quot;/&gt;&lt;property id=&quot;20300&quot; value=&quot;Slide 49 - &amp;quot;Visitor profile gleans intent from behavior and enables targeted discovery&amp;quot;&quot;/&gt;&lt;property id=&quot;20307&quot; value=&quot;452&quot;/&gt;&lt;/object&gt;&lt;object type=&quot;3&quot; unique_id=&quot;1019897&quot;&gt;&lt;property id=&quot;20148&quot; value=&quot;5&quot;/&gt;&lt;property id=&quot;20300&quot; value=&quot;Slide 50 - &amp;quot;Right content and products to right person – at the right time&amp;quot;&quot;/&gt;&lt;property id=&quot;20307&quot; value=&quot;453&quot;/&gt;&lt;/object&gt;&lt;object type=&quot;3&quot; unique_id=&quot;1019898&quot;&gt;&lt;property id=&quot;20148&quot; value=&quot;5&quot;/&gt;&lt;property id=&quot;20300&quot; value=&quot;Slide 51 - &amp;quot;Personalization through profile-driven dynamic content&amp;quot;&quot;/&gt;&lt;property id=&quot;20307&quot; value=&quot;457&quot;/&gt;&lt;/object&gt;&lt;object type=&quot;3&quot; unique_id=&quot;1019899&quot;&gt;&lt;property id=&quot;20148&quot; value=&quot;5&quot;/&gt;&lt;property id=&quot;20300&quot; value=&quot;Slide 52 - &amp;quot;Natalie’s experience&amp;quot;&quot;/&gt;&lt;property id=&quot;20307&quot; value=&quot;454&quot;/&gt;&lt;/object&gt;&lt;object type=&quot;3&quot; unique_id=&quot;1019900&quot;&gt;&lt;property id=&quot;20148&quot; value=&quot;5&quot;/&gt;&lt;property id=&quot;20300&quot; value=&quot;Slide 53 - &amp;quot;Kevin’s experience&amp;quot;&quot;/&gt;&lt;property id=&quot;20307&quot; value=&quot;455&quot;/&gt;&lt;/object&gt;&lt;object type=&quot;3&quot; unique_id=&quot;1019901&quot;&gt;&lt;property id=&quot;20148&quot; value=&quot;5&quot;/&gt;&lt;property id=&quot;20300&quot; value=&quot;Slide 54 - &amp;quot;Brenden’s experience&amp;quot;&quot;/&gt;&lt;property id=&quot;20307&quot; value=&quot;456&quot;/&gt;&lt;/object&gt;&lt;/object&gt;&lt;/object&gt;&lt;/database&gt;"/>
</p:tagLst>
</file>

<file path=ppt/theme/theme1.xml><?xml version="1.0" encoding="utf-8"?>
<a:theme xmlns:a="http://schemas.openxmlformats.org/drawingml/2006/main" name="Adobe Master Widescre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dobe Master Widescreen 2012a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89085</TotalTime>
  <Words>1528</Words>
  <Application>Microsoft Office PowerPoint</Application>
  <PresentationFormat>Custom</PresentationFormat>
  <Paragraphs>233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Adobe Master Widescreen</vt:lpstr>
      <vt:lpstr>Adobe Master Widescreen 2012a</vt:lpstr>
      <vt:lpstr>Air Quality – Machine Learning Project Report</vt:lpstr>
      <vt:lpstr>Agenda</vt:lpstr>
      <vt:lpstr>Air Quality – Project Description</vt:lpstr>
      <vt:lpstr>Air Quality – Business Questions to be addressed</vt:lpstr>
      <vt:lpstr>Air Quality – How good is the quality of data collected? </vt:lpstr>
      <vt:lpstr>Air Quality – How good is the quality of data collected? </vt:lpstr>
      <vt:lpstr>Air Quality – How good is the quality of data collected? </vt:lpstr>
      <vt:lpstr>Air Quality – How good is the quality of data collected? </vt:lpstr>
      <vt:lpstr>Air Quality – What is the pattern of air quality during the day?</vt:lpstr>
      <vt:lpstr>Air Quality – Positive and Negative Factors for Relative Humidity</vt:lpstr>
      <vt:lpstr>Air Quality – Positive and Negative Factors for Relative Humidity</vt:lpstr>
      <vt:lpstr>Air Quality – Positive and Negative Factors for Relative Humidity</vt:lpstr>
      <vt:lpstr>Air Quality – How is the monthly pattern of air quality?</vt:lpstr>
      <vt:lpstr>Air Quality – How is the monthly pattern of air quality?</vt:lpstr>
      <vt:lpstr>Air Quality – How is air quality on a weekday Vs the weekend?</vt:lpstr>
      <vt:lpstr>Slide 16</vt:lpstr>
      <vt:lpstr>Air Quality – Solution Approach</vt:lpstr>
      <vt:lpstr>Air Quality – Comparison of Algorithm</vt:lpstr>
      <vt:lpstr>Air Quality – Selecting best predictors variables </vt:lpstr>
      <vt:lpstr>Air Quality – Model Development – Decision Tree/Random Forest</vt:lpstr>
      <vt:lpstr>Air Quality – Model Development – K Nearest Neighbours</vt:lpstr>
      <vt:lpstr>Air Quality – Model Development – SVM</vt:lpstr>
      <vt:lpstr>Air Quality – Model Development – Comparison of 3 Algorithms</vt:lpstr>
      <vt:lpstr>Slide 24</vt:lpstr>
    </vt:vector>
  </TitlesOfParts>
  <Company>Adobe Systems Incorporated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Digital Marketing :: Integrations that drive the One Adobe Story</dc:title>
  <dc:subject>Adobe Digital Marketing</dc:subject>
  <dc:creator>Drew Burns</dc:creator>
  <cp:keywords>ADMS,WEM,DMS</cp:keywords>
  <cp:lastModifiedBy>Anupam Ranjan</cp:lastModifiedBy>
  <cp:revision>2071</cp:revision>
  <dcterms:created xsi:type="dcterms:W3CDTF">2009-08-20T18:55:32Z</dcterms:created>
  <dcterms:modified xsi:type="dcterms:W3CDTF">2018-09-28T21:46:46Z</dcterms:modified>
</cp:coreProperties>
</file>